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9"/>
  </p:notesMasterIdLst>
  <p:sldIdLst>
    <p:sldId id="256" r:id="rId3"/>
    <p:sldId id="264" r:id="rId4"/>
    <p:sldId id="269" r:id="rId5"/>
    <p:sldId id="280" r:id="rId6"/>
    <p:sldId id="275" r:id="rId7"/>
    <p:sldId id="299" r:id="rId8"/>
    <p:sldId id="303" r:id="rId9"/>
    <p:sldId id="304" r:id="rId10"/>
    <p:sldId id="298" r:id="rId11"/>
    <p:sldId id="314" r:id="rId12"/>
    <p:sldId id="283" r:id="rId13"/>
    <p:sldId id="282" r:id="rId14"/>
    <p:sldId id="285" r:id="rId15"/>
    <p:sldId id="308" r:id="rId16"/>
    <p:sldId id="309" r:id="rId17"/>
    <p:sldId id="310" r:id="rId18"/>
    <p:sldId id="305" r:id="rId19"/>
    <p:sldId id="306" r:id="rId20"/>
    <p:sldId id="307" r:id="rId21"/>
    <p:sldId id="311" r:id="rId22"/>
    <p:sldId id="312" r:id="rId23"/>
    <p:sldId id="313" r:id="rId24"/>
    <p:sldId id="297" r:id="rId25"/>
    <p:sldId id="279" r:id="rId26"/>
    <p:sldId id="292"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C2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19"/>
    <p:restoredTop sz="85915"/>
  </p:normalViewPr>
  <p:slideViewPr>
    <p:cSldViewPr snapToGrid="0" snapToObjects="1">
      <p:cViewPr varScale="1">
        <p:scale>
          <a:sx n="91" d="100"/>
          <a:sy n="91" d="100"/>
        </p:scale>
        <p:origin x="208" y="392"/>
      </p:cViewPr>
      <p:guideLst/>
    </p:cSldViewPr>
  </p:slideViewPr>
  <p:outlineViewPr>
    <p:cViewPr>
      <p:scale>
        <a:sx n="33" d="100"/>
        <a:sy n="33" d="100"/>
      </p:scale>
      <p:origin x="0" y="-952"/>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719BFF-B91F-4916-B519-E61084CD1A10}"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BFAD3F56-57AB-4F78-BCBC-854ECBEA1534}">
      <dgm:prSet/>
      <dgm:spPr/>
      <dgm:t>
        <a:bodyPr/>
        <a:lstStyle/>
        <a:p>
          <a:r>
            <a:rPr lang="en-US" dirty="0"/>
            <a:t>Reusable modular content for synchronous, asynchronous, and hybrid instruction</a:t>
          </a:r>
        </a:p>
      </dgm:t>
    </dgm:pt>
    <dgm:pt modelId="{E3195E7F-8A2B-421D-AD3D-C595C4D91C0D}" type="parTrans" cxnId="{841AFD2E-C28F-4F64-A64A-1F1E74736252}">
      <dgm:prSet/>
      <dgm:spPr/>
      <dgm:t>
        <a:bodyPr/>
        <a:lstStyle/>
        <a:p>
          <a:endParaRPr lang="en-US"/>
        </a:p>
      </dgm:t>
    </dgm:pt>
    <dgm:pt modelId="{8F36B663-41D5-41A1-86E7-E30ECD2626AA}" type="sibTrans" cxnId="{841AFD2E-C28F-4F64-A64A-1F1E74736252}">
      <dgm:prSet/>
      <dgm:spPr/>
      <dgm:t>
        <a:bodyPr/>
        <a:lstStyle/>
        <a:p>
          <a:endParaRPr lang="en-US"/>
        </a:p>
      </dgm:t>
    </dgm:pt>
    <dgm:pt modelId="{C80596E5-BDD8-4C94-928B-64B3BBACEA6A}">
      <dgm:prSet/>
      <dgm:spPr/>
      <dgm:t>
        <a:bodyPr/>
        <a:lstStyle/>
        <a:p>
          <a:r>
            <a:rPr lang="en-US"/>
            <a:t>Learner-centered development of scalable and reusable content</a:t>
          </a:r>
        </a:p>
      </dgm:t>
    </dgm:pt>
    <dgm:pt modelId="{103F5104-4A29-4B10-8178-7530C782F8A5}" type="parTrans" cxnId="{4F428017-5F94-4829-8905-9BA160736116}">
      <dgm:prSet/>
      <dgm:spPr/>
      <dgm:t>
        <a:bodyPr/>
        <a:lstStyle/>
        <a:p>
          <a:endParaRPr lang="en-US"/>
        </a:p>
      </dgm:t>
    </dgm:pt>
    <dgm:pt modelId="{C5057068-8E97-49AF-9029-3B5BBD268F01}" type="sibTrans" cxnId="{4F428017-5F94-4829-8905-9BA160736116}">
      <dgm:prSet/>
      <dgm:spPr/>
      <dgm:t>
        <a:bodyPr/>
        <a:lstStyle/>
        <a:p>
          <a:endParaRPr lang="en-US"/>
        </a:p>
      </dgm:t>
    </dgm:pt>
    <dgm:pt modelId="{6D6C0E52-FE5D-4FB9-98C4-7735A5649BD9}">
      <dgm:prSet/>
      <dgm:spPr/>
      <dgm:t>
        <a:bodyPr/>
        <a:lstStyle/>
        <a:p>
          <a:r>
            <a:rPr lang="en-US"/>
            <a:t>Anticipating need, recognizing capacity, building capacity</a:t>
          </a:r>
        </a:p>
      </dgm:t>
    </dgm:pt>
    <dgm:pt modelId="{A0B344F8-1610-406B-B36F-7A330634E9AB}" type="parTrans" cxnId="{D237AA45-D307-4C45-80C9-F0F28A47A8C6}">
      <dgm:prSet/>
      <dgm:spPr/>
      <dgm:t>
        <a:bodyPr/>
        <a:lstStyle/>
        <a:p>
          <a:endParaRPr lang="en-US"/>
        </a:p>
      </dgm:t>
    </dgm:pt>
    <dgm:pt modelId="{3280BADF-5C72-4D33-82E2-FC21C718CD73}" type="sibTrans" cxnId="{D237AA45-D307-4C45-80C9-F0F28A47A8C6}">
      <dgm:prSet/>
      <dgm:spPr/>
      <dgm:t>
        <a:bodyPr/>
        <a:lstStyle/>
        <a:p>
          <a:endParaRPr lang="en-US"/>
        </a:p>
      </dgm:t>
    </dgm:pt>
    <dgm:pt modelId="{81347217-9033-B24B-AF7C-6389F509314F}" type="pres">
      <dgm:prSet presAssocID="{D0719BFF-B91F-4916-B519-E61084CD1A10}" presName="vert0" presStyleCnt="0">
        <dgm:presLayoutVars>
          <dgm:dir/>
          <dgm:animOne val="branch"/>
          <dgm:animLvl val="lvl"/>
        </dgm:presLayoutVars>
      </dgm:prSet>
      <dgm:spPr/>
    </dgm:pt>
    <dgm:pt modelId="{4F248A56-F08F-B64C-9566-E2740B2185AE}" type="pres">
      <dgm:prSet presAssocID="{BFAD3F56-57AB-4F78-BCBC-854ECBEA1534}" presName="thickLine" presStyleLbl="alignNode1" presStyleIdx="0" presStyleCnt="3"/>
      <dgm:spPr/>
    </dgm:pt>
    <dgm:pt modelId="{634FAD5F-883D-814D-ACE5-7D878DB8CECB}" type="pres">
      <dgm:prSet presAssocID="{BFAD3F56-57AB-4F78-BCBC-854ECBEA1534}" presName="horz1" presStyleCnt="0"/>
      <dgm:spPr/>
    </dgm:pt>
    <dgm:pt modelId="{16D3AB31-87FB-EB4F-A750-17E7B8A100DB}" type="pres">
      <dgm:prSet presAssocID="{BFAD3F56-57AB-4F78-BCBC-854ECBEA1534}" presName="tx1" presStyleLbl="revTx" presStyleIdx="0" presStyleCnt="3"/>
      <dgm:spPr/>
    </dgm:pt>
    <dgm:pt modelId="{946E36FC-FFD6-5F4E-8833-DE997A567279}" type="pres">
      <dgm:prSet presAssocID="{BFAD3F56-57AB-4F78-BCBC-854ECBEA1534}" presName="vert1" presStyleCnt="0"/>
      <dgm:spPr/>
    </dgm:pt>
    <dgm:pt modelId="{CA3B7AB8-5D20-5C49-95AC-362DFE4621C1}" type="pres">
      <dgm:prSet presAssocID="{C80596E5-BDD8-4C94-928B-64B3BBACEA6A}" presName="thickLine" presStyleLbl="alignNode1" presStyleIdx="1" presStyleCnt="3"/>
      <dgm:spPr/>
    </dgm:pt>
    <dgm:pt modelId="{C904A3E5-FD32-C442-ADA5-24362B137464}" type="pres">
      <dgm:prSet presAssocID="{C80596E5-BDD8-4C94-928B-64B3BBACEA6A}" presName="horz1" presStyleCnt="0"/>
      <dgm:spPr/>
    </dgm:pt>
    <dgm:pt modelId="{F79FE6D5-87E7-9B49-953A-3930F5DE8D92}" type="pres">
      <dgm:prSet presAssocID="{C80596E5-BDD8-4C94-928B-64B3BBACEA6A}" presName="tx1" presStyleLbl="revTx" presStyleIdx="1" presStyleCnt="3"/>
      <dgm:spPr/>
    </dgm:pt>
    <dgm:pt modelId="{62C4BA53-BE72-594F-AF78-5746D07F1D98}" type="pres">
      <dgm:prSet presAssocID="{C80596E5-BDD8-4C94-928B-64B3BBACEA6A}" presName="vert1" presStyleCnt="0"/>
      <dgm:spPr/>
    </dgm:pt>
    <dgm:pt modelId="{6F8E724F-697F-7E49-8A06-35DFBFBA6467}" type="pres">
      <dgm:prSet presAssocID="{6D6C0E52-FE5D-4FB9-98C4-7735A5649BD9}" presName="thickLine" presStyleLbl="alignNode1" presStyleIdx="2" presStyleCnt="3"/>
      <dgm:spPr/>
    </dgm:pt>
    <dgm:pt modelId="{597EAB95-6857-4740-8699-138E0B253941}" type="pres">
      <dgm:prSet presAssocID="{6D6C0E52-FE5D-4FB9-98C4-7735A5649BD9}" presName="horz1" presStyleCnt="0"/>
      <dgm:spPr/>
    </dgm:pt>
    <dgm:pt modelId="{FC726CE3-B101-3C42-A910-F01E75F47166}" type="pres">
      <dgm:prSet presAssocID="{6D6C0E52-FE5D-4FB9-98C4-7735A5649BD9}" presName="tx1" presStyleLbl="revTx" presStyleIdx="2" presStyleCnt="3"/>
      <dgm:spPr/>
    </dgm:pt>
    <dgm:pt modelId="{CA3AA3B7-B582-D64A-9E04-963D48277356}" type="pres">
      <dgm:prSet presAssocID="{6D6C0E52-FE5D-4FB9-98C4-7735A5649BD9}" presName="vert1" presStyleCnt="0"/>
      <dgm:spPr/>
    </dgm:pt>
  </dgm:ptLst>
  <dgm:cxnLst>
    <dgm:cxn modelId="{1097F814-DEA9-2A41-A4A4-D39F11D87837}" type="presOf" srcId="{C80596E5-BDD8-4C94-928B-64B3BBACEA6A}" destId="{F79FE6D5-87E7-9B49-953A-3930F5DE8D92}" srcOrd="0" destOrd="0" presId="urn:microsoft.com/office/officeart/2008/layout/LinedList"/>
    <dgm:cxn modelId="{4F428017-5F94-4829-8905-9BA160736116}" srcId="{D0719BFF-B91F-4916-B519-E61084CD1A10}" destId="{C80596E5-BDD8-4C94-928B-64B3BBACEA6A}" srcOrd="1" destOrd="0" parTransId="{103F5104-4A29-4B10-8178-7530C782F8A5}" sibTransId="{C5057068-8E97-49AF-9029-3B5BBD268F01}"/>
    <dgm:cxn modelId="{841AFD2E-C28F-4F64-A64A-1F1E74736252}" srcId="{D0719BFF-B91F-4916-B519-E61084CD1A10}" destId="{BFAD3F56-57AB-4F78-BCBC-854ECBEA1534}" srcOrd="0" destOrd="0" parTransId="{E3195E7F-8A2B-421D-AD3D-C595C4D91C0D}" sibTransId="{8F36B663-41D5-41A1-86E7-E30ECD2626AA}"/>
    <dgm:cxn modelId="{E59E4632-A191-7547-9C30-8F66897E735A}" type="presOf" srcId="{6D6C0E52-FE5D-4FB9-98C4-7735A5649BD9}" destId="{FC726CE3-B101-3C42-A910-F01E75F47166}" srcOrd="0" destOrd="0" presId="urn:microsoft.com/office/officeart/2008/layout/LinedList"/>
    <dgm:cxn modelId="{D237AA45-D307-4C45-80C9-F0F28A47A8C6}" srcId="{D0719BFF-B91F-4916-B519-E61084CD1A10}" destId="{6D6C0E52-FE5D-4FB9-98C4-7735A5649BD9}" srcOrd="2" destOrd="0" parTransId="{A0B344F8-1610-406B-B36F-7A330634E9AB}" sibTransId="{3280BADF-5C72-4D33-82E2-FC21C718CD73}"/>
    <dgm:cxn modelId="{3E8AA364-87CD-D94D-87BC-9BFF445FE95B}" type="presOf" srcId="{D0719BFF-B91F-4916-B519-E61084CD1A10}" destId="{81347217-9033-B24B-AF7C-6389F509314F}" srcOrd="0" destOrd="0" presId="urn:microsoft.com/office/officeart/2008/layout/LinedList"/>
    <dgm:cxn modelId="{3A8326EA-0BA4-4647-935F-31812742FD02}" type="presOf" srcId="{BFAD3F56-57AB-4F78-BCBC-854ECBEA1534}" destId="{16D3AB31-87FB-EB4F-A750-17E7B8A100DB}" srcOrd="0" destOrd="0" presId="urn:microsoft.com/office/officeart/2008/layout/LinedList"/>
    <dgm:cxn modelId="{9CBF7979-2FBC-574A-9C98-D60D3C7A0E92}" type="presParOf" srcId="{81347217-9033-B24B-AF7C-6389F509314F}" destId="{4F248A56-F08F-B64C-9566-E2740B2185AE}" srcOrd="0" destOrd="0" presId="urn:microsoft.com/office/officeart/2008/layout/LinedList"/>
    <dgm:cxn modelId="{389410DF-8528-1C48-862B-F7DA34C87A88}" type="presParOf" srcId="{81347217-9033-B24B-AF7C-6389F509314F}" destId="{634FAD5F-883D-814D-ACE5-7D878DB8CECB}" srcOrd="1" destOrd="0" presId="urn:microsoft.com/office/officeart/2008/layout/LinedList"/>
    <dgm:cxn modelId="{07BB08A2-8533-0645-BD4B-C381E58951A4}" type="presParOf" srcId="{634FAD5F-883D-814D-ACE5-7D878DB8CECB}" destId="{16D3AB31-87FB-EB4F-A750-17E7B8A100DB}" srcOrd="0" destOrd="0" presId="urn:microsoft.com/office/officeart/2008/layout/LinedList"/>
    <dgm:cxn modelId="{A63974BD-6312-4F4E-B4FA-D2167CF042AC}" type="presParOf" srcId="{634FAD5F-883D-814D-ACE5-7D878DB8CECB}" destId="{946E36FC-FFD6-5F4E-8833-DE997A567279}" srcOrd="1" destOrd="0" presId="urn:microsoft.com/office/officeart/2008/layout/LinedList"/>
    <dgm:cxn modelId="{A42C0F43-8580-6645-A9C3-E681BF8B82B9}" type="presParOf" srcId="{81347217-9033-B24B-AF7C-6389F509314F}" destId="{CA3B7AB8-5D20-5C49-95AC-362DFE4621C1}" srcOrd="2" destOrd="0" presId="urn:microsoft.com/office/officeart/2008/layout/LinedList"/>
    <dgm:cxn modelId="{324F1746-A666-BA4D-8008-DB59C37E3DC3}" type="presParOf" srcId="{81347217-9033-B24B-AF7C-6389F509314F}" destId="{C904A3E5-FD32-C442-ADA5-24362B137464}" srcOrd="3" destOrd="0" presId="urn:microsoft.com/office/officeart/2008/layout/LinedList"/>
    <dgm:cxn modelId="{8266F19E-FE96-734F-9070-098868B0C305}" type="presParOf" srcId="{C904A3E5-FD32-C442-ADA5-24362B137464}" destId="{F79FE6D5-87E7-9B49-953A-3930F5DE8D92}" srcOrd="0" destOrd="0" presId="urn:microsoft.com/office/officeart/2008/layout/LinedList"/>
    <dgm:cxn modelId="{7A945F76-867E-2841-A45A-930B82CA9218}" type="presParOf" srcId="{C904A3E5-FD32-C442-ADA5-24362B137464}" destId="{62C4BA53-BE72-594F-AF78-5746D07F1D98}" srcOrd="1" destOrd="0" presId="urn:microsoft.com/office/officeart/2008/layout/LinedList"/>
    <dgm:cxn modelId="{6C875A9B-4648-1847-9F97-99F46ABE64D5}" type="presParOf" srcId="{81347217-9033-B24B-AF7C-6389F509314F}" destId="{6F8E724F-697F-7E49-8A06-35DFBFBA6467}" srcOrd="4" destOrd="0" presId="urn:microsoft.com/office/officeart/2008/layout/LinedList"/>
    <dgm:cxn modelId="{9DE268C5-D2A5-DF48-897A-415BDB27D574}" type="presParOf" srcId="{81347217-9033-B24B-AF7C-6389F509314F}" destId="{597EAB95-6857-4740-8699-138E0B253941}" srcOrd="5" destOrd="0" presId="urn:microsoft.com/office/officeart/2008/layout/LinedList"/>
    <dgm:cxn modelId="{1AB9E413-DBCE-3546-B584-8BB9278C9CB9}" type="presParOf" srcId="{597EAB95-6857-4740-8699-138E0B253941}" destId="{FC726CE3-B101-3C42-A910-F01E75F47166}" srcOrd="0" destOrd="0" presId="urn:microsoft.com/office/officeart/2008/layout/LinedList"/>
    <dgm:cxn modelId="{1D58D23D-D90C-8649-95FF-F6C5468992A7}" type="presParOf" srcId="{597EAB95-6857-4740-8699-138E0B253941}" destId="{CA3AA3B7-B582-D64A-9E04-963D4827735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2ED5C87-2821-4645-A2DA-E7A93A23FA73}" type="doc">
      <dgm:prSet loTypeId="urn:microsoft.com/office/officeart/2018/2/layout/IconLabelList" loCatId="icon" qsTypeId="urn:microsoft.com/office/officeart/2005/8/quickstyle/simple3" qsCatId="simple" csTypeId="urn:microsoft.com/office/officeart/2005/8/colors/accent1_2" csCatId="accent1" phldr="1"/>
      <dgm:spPr/>
      <dgm:t>
        <a:bodyPr/>
        <a:lstStyle/>
        <a:p>
          <a:endParaRPr lang="en-US"/>
        </a:p>
      </dgm:t>
    </dgm:pt>
    <dgm:pt modelId="{18B60639-A773-4BA4-ABFC-EC4B99CD835B}">
      <dgm:prSet/>
      <dgm:spPr/>
      <dgm:t>
        <a:bodyPr/>
        <a:lstStyle/>
        <a:p>
          <a:pPr>
            <a:lnSpc>
              <a:spcPct val="100000"/>
            </a:lnSpc>
          </a:pPr>
          <a:r>
            <a:rPr lang="en-US"/>
            <a:t>Centering care in the process of assessment</a:t>
          </a:r>
        </a:p>
      </dgm:t>
    </dgm:pt>
    <dgm:pt modelId="{426A9596-1CE1-4721-8F35-71DC6CA07F80}" type="parTrans" cxnId="{B6046DC7-89BD-4082-9DC9-D5FE6AF5340B}">
      <dgm:prSet/>
      <dgm:spPr/>
      <dgm:t>
        <a:bodyPr/>
        <a:lstStyle/>
        <a:p>
          <a:endParaRPr lang="en-US"/>
        </a:p>
      </dgm:t>
    </dgm:pt>
    <dgm:pt modelId="{0013232A-BD71-4C55-BF17-5F8839B8823D}" type="sibTrans" cxnId="{B6046DC7-89BD-4082-9DC9-D5FE6AF5340B}">
      <dgm:prSet/>
      <dgm:spPr/>
      <dgm:t>
        <a:bodyPr/>
        <a:lstStyle/>
        <a:p>
          <a:endParaRPr lang="en-US"/>
        </a:p>
      </dgm:t>
    </dgm:pt>
    <dgm:pt modelId="{D2780915-7C13-486E-B71E-149DACE4AB8D}">
      <dgm:prSet/>
      <dgm:spPr/>
      <dgm:t>
        <a:bodyPr/>
        <a:lstStyle/>
        <a:p>
          <a:pPr>
            <a:lnSpc>
              <a:spcPct val="100000"/>
            </a:lnSpc>
          </a:pPr>
          <a:r>
            <a:rPr lang="en-US" dirty="0"/>
            <a:t>Assessment for well-being and growth</a:t>
          </a:r>
        </a:p>
      </dgm:t>
    </dgm:pt>
    <dgm:pt modelId="{66946489-3D40-484E-A3E3-40B2359D0005}" type="parTrans" cxnId="{A15E5B05-966E-4D60-B668-36798E355ADD}">
      <dgm:prSet/>
      <dgm:spPr/>
      <dgm:t>
        <a:bodyPr/>
        <a:lstStyle/>
        <a:p>
          <a:endParaRPr lang="en-US"/>
        </a:p>
      </dgm:t>
    </dgm:pt>
    <dgm:pt modelId="{727C0E89-75F3-48C4-B8B0-CB59F48847C6}" type="sibTrans" cxnId="{A15E5B05-966E-4D60-B668-36798E355ADD}">
      <dgm:prSet/>
      <dgm:spPr/>
      <dgm:t>
        <a:bodyPr/>
        <a:lstStyle/>
        <a:p>
          <a:endParaRPr lang="en-US"/>
        </a:p>
      </dgm:t>
    </dgm:pt>
    <dgm:pt modelId="{31A5300A-6C9E-4858-87CB-7A2381ED9DB3}">
      <dgm:prSet/>
      <dgm:spPr/>
      <dgm:t>
        <a:bodyPr/>
        <a:lstStyle/>
        <a:p>
          <a:pPr>
            <a:lnSpc>
              <a:spcPct val="100000"/>
            </a:lnSpc>
          </a:pPr>
          <a:r>
            <a:rPr lang="en-US"/>
            <a:t>Not assessment for the sake of assessment</a:t>
          </a:r>
        </a:p>
      </dgm:t>
    </dgm:pt>
    <dgm:pt modelId="{4EB55062-8831-410B-B23D-3717D0375079}" type="parTrans" cxnId="{FA766FEF-9782-43A4-962F-89502BEE3E73}">
      <dgm:prSet/>
      <dgm:spPr/>
      <dgm:t>
        <a:bodyPr/>
        <a:lstStyle/>
        <a:p>
          <a:endParaRPr lang="en-US"/>
        </a:p>
      </dgm:t>
    </dgm:pt>
    <dgm:pt modelId="{7EDE088F-637E-4513-9E5F-B081B3755D6C}" type="sibTrans" cxnId="{FA766FEF-9782-43A4-962F-89502BEE3E73}">
      <dgm:prSet/>
      <dgm:spPr/>
      <dgm:t>
        <a:bodyPr/>
        <a:lstStyle/>
        <a:p>
          <a:endParaRPr lang="en-US"/>
        </a:p>
      </dgm:t>
    </dgm:pt>
    <dgm:pt modelId="{C06524D4-501A-4C06-A589-FB93644530C6}" type="pres">
      <dgm:prSet presAssocID="{22ED5C87-2821-4645-A2DA-E7A93A23FA73}" presName="root" presStyleCnt="0">
        <dgm:presLayoutVars>
          <dgm:dir/>
          <dgm:resizeHandles val="exact"/>
        </dgm:presLayoutVars>
      </dgm:prSet>
      <dgm:spPr/>
    </dgm:pt>
    <dgm:pt modelId="{8B107231-B23D-48A5-95DC-69A714AEB887}" type="pres">
      <dgm:prSet presAssocID="{18B60639-A773-4BA4-ABFC-EC4B99CD835B}" presName="compNode" presStyleCnt="0"/>
      <dgm:spPr/>
    </dgm:pt>
    <dgm:pt modelId="{54F6CFA7-0376-4701-B810-436D10267A72}" type="pres">
      <dgm:prSet presAssocID="{18B60639-A773-4BA4-ABFC-EC4B99CD835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807500B8-B825-48E0-AAA2-D3BB98B033C4}" type="pres">
      <dgm:prSet presAssocID="{18B60639-A773-4BA4-ABFC-EC4B99CD835B}" presName="spaceRect" presStyleCnt="0"/>
      <dgm:spPr/>
    </dgm:pt>
    <dgm:pt modelId="{0031F7C0-4D27-4AD8-939F-C0155BBC3017}" type="pres">
      <dgm:prSet presAssocID="{18B60639-A773-4BA4-ABFC-EC4B99CD835B}" presName="textRect" presStyleLbl="revTx" presStyleIdx="0" presStyleCnt="3">
        <dgm:presLayoutVars>
          <dgm:chMax val="1"/>
          <dgm:chPref val="1"/>
        </dgm:presLayoutVars>
      </dgm:prSet>
      <dgm:spPr/>
    </dgm:pt>
    <dgm:pt modelId="{4363BCA4-F436-4D49-BD43-E5018789A625}" type="pres">
      <dgm:prSet presAssocID="{0013232A-BD71-4C55-BF17-5F8839B8823D}" presName="sibTrans" presStyleCnt="0"/>
      <dgm:spPr/>
    </dgm:pt>
    <dgm:pt modelId="{2ADC4DDF-D0E8-414F-8915-B2E473C4BEEF}" type="pres">
      <dgm:prSet presAssocID="{D2780915-7C13-486E-B71E-149DACE4AB8D}" presName="compNode" presStyleCnt="0"/>
      <dgm:spPr/>
    </dgm:pt>
    <dgm:pt modelId="{C3C7CDC3-0203-4D15-8332-B0D93140602D}" type="pres">
      <dgm:prSet presAssocID="{D2780915-7C13-486E-B71E-149DACE4AB8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Apple"/>
        </a:ext>
      </dgm:extLst>
    </dgm:pt>
    <dgm:pt modelId="{66CDD82A-BCA1-4221-87A9-B9524DBCBB46}" type="pres">
      <dgm:prSet presAssocID="{D2780915-7C13-486E-B71E-149DACE4AB8D}" presName="spaceRect" presStyleCnt="0"/>
      <dgm:spPr/>
    </dgm:pt>
    <dgm:pt modelId="{CE1033B7-37C6-429B-B605-BAF6086F2125}" type="pres">
      <dgm:prSet presAssocID="{D2780915-7C13-486E-B71E-149DACE4AB8D}" presName="textRect" presStyleLbl="revTx" presStyleIdx="1" presStyleCnt="3">
        <dgm:presLayoutVars>
          <dgm:chMax val="1"/>
          <dgm:chPref val="1"/>
        </dgm:presLayoutVars>
      </dgm:prSet>
      <dgm:spPr/>
    </dgm:pt>
    <dgm:pt modelId="{1427410B-63E0-410B-8207-96883102251A}" type="pres">
      <dgm:prSet presAssocID="{727C0E89-75F3-48C4-B8B0-CB59F48847C6}" presName="sibTrans" presStyleCnt="0"/>
      <dgm:spPr/>
    </dgm:pt>
    <dgm:pt modelId="{70881359-3BC3-4373-8E90-17591286383D}" type="pres">
      <dgm:prSet presAssocID="{31A5300A-6C9E-4858-87CB-7A2381ED9DB3}" presName="compNode" presStyleCnt="0"/>
      <dgm:spPr/>
    </dgm:pt>
    <dgm:pt modelId="{9E8F1624-94E2-4497-8516-D4419C2E48BD}" type="pres">
      <dgm:prSet presAssocID="{31A5300A-6C9E-4858-87CB-7A2381ED9DB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Checkmark"/>
        </a:ext>
      </dgm:extLst>
    </dgm:pt>
    <dgm:pt modelId="{20EBC509-829C-41C1-9146-049CBCC02E96}" type="pres">
      <dgm:prSet presAssocID="{31A5300A-6C9E-4858-87CB-7A2381ED9DB3}" presName="spaceRect" presStyleCnt="0"/>
      <dgm:spPr/>
    </dgm:pt>
    <dgm:pt modelId="{683A3F39-A398-4CDC-9483-743CC2C7F402}" type="pres">
      <dgm:prSet presAssocID="{31A5300A-6C9E-4858-87CB-7A2381ED9DB3}" presName="textRect" presStyleLbl="revTx" presStyleIdx="2" presStyleCnt="3">
        <dgm:presLayoutVars>
          <dgm:chMax val="1"/>
          <dgm:chPref val="1"/>
        </dgm:presLayoutVars>
      </dgm:prSet>
      <dgm:spPr/>
    </dgm:pt>
  </dgm:ptLst>
  <dgm:cxnLst>
    <dgm:cxn modelId="{A15E5B05-966E-4D60-B668-36798E355ADD}" srcId="{22ED5C87-2821-4645-A2DA-E7A93A23FA73}" destId="{D2780915-7C13-486E-B71E-149DACE4AB8D}" srcOrd="1" destOrd="0" parTransId="{66946489-3D40-484E-A3E3-40B2359D0005}" sibTransId="{727C0E89-75F3-48C4-B8B0-CB59F48847C6}"/>
    <dgm:cxn modelId="{872FC11C-F81D-4CED-9405-5FC6AE04130C}" type="presOf" srcId="{D2780915-7C13-486E-B71E-149DACE4AB8D}" destId="{CE1033B7-37C6-429B-B605-BAF6086F2125}" srcOrd="0" destOrd="0" presId="urn:microsoft.com/office/officeart/2018/2/layout/IconLabelList"/>
    <dgm:cxn modelId="{BBE8851D-14CE-42A8-B1B9-2E9756BA70A0}" type="presOf" srcId="{31A5300A-6C9E-4858-87CB-7A2381ED9DB3}" destId="{683A3F39-A398-4CDC-9483-743CC2C7F402}" srcOrd="0" destOrd="0" presId="urn:microsoft.com/office/officeart/2018/2/layout/IconLabelList"/>
    <dgm:cxn modelId="{C93A2B1E-E59A-42B4-922D-1A3712AB7CEE}" type="presOf" srcId="{18B60639-A773-4BA4-ABFC-EC4B99CD835B}" destId="{0031F7C0-4D27-4AD8-939F-C0155BBC3017}" srcOrd="0" destOrd="0" presId="urn:microsoft.com/office/officeart/2018/2/layout/IconLabelList"/>
    <dgm:cxn modelId="{B6046DC7-89BD-4082-9DC9-D5FE6AF5340B}" srcId="{22ED5C87-2821-4645-A2DA-E7A93A23FA73}" destId="{18B60639-A773-4BA4-ABFC-EC4B99CD835B}" srcOrd="0" destOrd="0" parTransId="{426A9596-1CE1-4721-8F35-71DC6CA07F80}" sibTransId="{0013232A-BD71-4C55-BF17-5F8839B8823D}"/>
    <dgm:cxn modelId="{712BF1CF-BA1E-49DE-B3B8-1A70E5B96023}" type="presOf" srcId="{22ED5C87-2821-4645-A2DA-E7A93A23FA73}" destId="{C06524D4-501A-4C06-A589-FB93644530C6}" srcOrd="0" destOrd="0" presId="urn:microsoft.com/office/officeart/2018/2/layout/IconLabelList"/>
    <dgm:cxn modelId="{FA766FEF-9782-43A4-962F-89502BEE3E73}" srcId="{22ED5C87-2821-4645-A2DA-E7A93A23FA73}" destId="{31A5300A-6C9E-4858-87CB-7A2381ED9DB3}" srcOrd="2" destOrd="0" parTransId="{4EB55062-8831-410B-B23D-3717D0375079}" sibTransId="{7EDE088F-637E-4513-9E5F-B081B3755D6C}"/>
    <dgm:cxn modelId="{7047EB4D-6979-4545-BC29-44BCD018149A}" type="presParOf" srcId="{C06524D4-501A-4C06-A589-FB93644530C6}" destId="{8B107231-B23D-48A5-95DC-69A714AEB887}" srcOrd="0" destOrd="0" presId="urn:microsoft.com/office/officeart/2018/2/layout/IconLabelList"/>
    <dgm:cxn modelId="{0E5D51D3-3714-44C4-9F33-7F54EAF9E3CA}" type="presParOf" srcId="{8B107231-B23D-48A5-95DC-69A714AEB887}" destId="{54F6CFA7-0376-4701-B810-436D10267A72}" srcOrd="0" destOrd="0" presId="urn:microsoft.com/office/officeart/2018/2/layout/IconLabelList"/>
    <dgm:cxn modelId="{436DC5E8-3659-4820-8DFA-B1F0604918B1}" type="presParOf" srcId="{8B107231-B23D-48A5-95DC-69A714AEB887}" destId="{807500B8-B825-48E0-AAA2-D3BB98B033C4}" srcOrd="1" destOrd="0" presId="urn:microsoft.com/office/officeart/2018/2/layout/IconLabelList"/>
    <dgm:cxn modelId="{9B366468-8931-4D7D-B5F5-80A01C23A40F}" type="presParOf" srcId="{8B107231-B23D-48A5-95DC-69A714AEB887}" destId="{0031F7C0-4D27-4AD8-939F-C0155BBC3017}" srcOrd="2" destOrd="0" presId="urn:microsoft.com/office/officeart/2018/2/layout/IconLabelList"/>
    <dgm:cxn modelId="{3A27C9A6-6652-4D3C-BDE3-82EEF508455E}" type="presParOf" srcId="{C06524D4-501A-4C06-A589-FB93644530C6}" destId="{4363BCA4-F436-4D49-BD43-E5018789A625}" srcOrd="1" destOrd="0" presId="urn:microsoft.com/office/officeart/2018/2/layout/IconLabelList"/>
    <dgm:cxn modelId="{C62B671B-67C0-40EA-925A-934F389362F4}" type="presParOf" srcId="{C06524D4-501A-4C06-A589-FB93644530C6}" destId="{2ADC4DDF-D0E8-414F-8915-B2E473C4BEEF}" srcOrd="2" destOrd="0" presId="urn:microsoft.com/office/officeart/2018/2/layout/IconLabelList"/>
    <dgm:cxn modelId="{76520067-4F94-489F-87DB-E0AAB9D4667E}" type="presParOf" srcId="{2ADC4DDF-D0E8-414F-8915-B2E473C4BEEF}" destId="{C3C7CDC3-0203-4D15-8332-B0D93140602D}" srcOrd="0" destOrd="0" presId="urn:microsoft.com/office/officeart/2018/2/layout/IconLabelList"/>
    <dgm:cxn modelId="{8DE38A7C-6292-41F1-8A6A-B4857F712F44}" type="presParOf" srcId="{2ADC4DDF-D0E8-414F-8915-B2E473C4BEEF}" destId="{66CDD82A-BCA1-4221-87A9-B9524DBCBB46}" srcOrd="1" destOrd="0" presId="urn:microsoft.com/office/officeart/2018/2/layout/IconLabelList"/>
    <dgm:cxn modelId="{358B109F-F201-4E38-B395-5ABF7BA2F223}" type="presParOf" srcId="{2ADC4DDF-D0E8-414F-8915-B2E473C4BEEF}" destId="{CE1033B7-37C6-429B-B605-BAF6086F2125}" srcOrd="2" destOrd="0" presId="urn:microsoft.com/office/officeart/2018/2/layout/IconLabelList"/>
    <dgm:cxn modelId="{99BA0E3B-926D-4960-BE35-214BDDF81D9F}" type="presParOf" srcId="{C06524D4-501A-4C06-A589-FB93644530C6}" destId="{1427410B-63E0-410B-8207-96883102251A}" srcOrd="3" destOrd="0" presId="urn:microsoft.com/office/officeart/2018/2/layout/IconLabelList"/>
    <dgm:cxn modelId="{DAC15AB9-A4E1-49FF-8ADD-9AB5BA28EDF7}" type="presParOf" srcId="{C06524D4-501A-4C06-A589-FB93644530C6}" destId="{70881359-3BC3-4373-8E90-17591286383D}" srcOrd="4" destOrd="0" presId="urn:microsoft.com/office/officeart/2018/2/layout/IconLabelList"/>
    <dgm:cxn modelId="{2EDBC049-A383-4464-AB13-4DDFABD4B4FE}" type="presParOf" srcId="{70881359-3BC3-4373-8E90-17591286383D}" destId="{9E8F1624-94E2-4497-8516-D4419C2E48BD}" srcOrd="0" destOrd="0" presId="urn:microsoft.com/office/officeart/2018/2/layout/IconLabelList"/>
    <dgm:cxn modelId="{A5243631-CCC6-467D-8B59-3AF221AA33BC}" type="presParOf" srcId="{70881359-3BC3-4373-8E90-17591286383D}" destId="{20EBC509-829C-41C1-9146-049CBCC02E96}" srcOrd="1" destOrd="0" presId="urn:microsoft.com/office/officeart/2018/2/layout/IconLabelList"/>
    <dgm:cxn modelId="{D926688C-DE51-4035-9782-F72BE7FD2117}" type="presParOf" srcId="{70881359-3BC3-4373-8E90-17591286383D}" destId="{683A3F39-A398-4CDC-9483-743CC2C7F402}"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248A56-F08F-B64C-9566-E2740B2185AE}">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D3AB31-87FB-EB4F-A750-17E7B8A100DB}">
      <dsp:nvSpPr>
        <dsp:cNvPr id="0" name=""/>
        <dsp:cNvSpPr/>
      </dsp:nvSpPr>
      <dsp:spPr>
        <a:xfrm>
          <a:off x="0" y="2703"/>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dirty="0"/>
            <a:t>Reusable modular content for synchronous, asynchronous, and hybrid instruction</a:t>
          </a:r>
        </a:p>
      </dsp:txBody>
      <dsp:txXfrm>
        <a:off x="0" y="2703"/>
        <a:ext cx="6900512" cy="1843578"/>
      </dsp:txXfrm>
    </dsp:sp>
    <dsp:sp modelId="{CA3B7AB8-5D20-5C49-95AC-362DFE4621C1}">
      <dsp:nvSpPr>
        <dsp:cNvPr id="0" name=""/>
        <dsp:cNvSpPr/>
      </dsp:nvSpPr>
      <dsp:spPr>
        <a:xfrm>
          <a:off x="0" y="1846281"/>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9FE6D5-87E7-9B49-953A-3930F5DE8D92}">
      <dsp:nvSpPr>
        <dsp:cNvPr id="0" name=""/>
        <dsp:cNvSpPr/>
      </dsp:nvSpPr>
      <dsp:spPr>
        <a:xfrm>
          <a:off x="0" y="1846281"/>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Learner-centered development of scalable and reusable content</a:t>
          </a:r>
        </a:p>
      </dsp:txBody>
      <dsp:txXfrm>
        <a:off x="0" y="1846281"/>
        <a:ext cx="6900512" cy="1843578"/>
      </dsp:txXfrm>
    </dsp:sp>
    <dsp:sp modelId="{6F8E724F-697F-7E49-8A06-35DFBFBA6467}">
      <dsp:nvSpPr>
        <dsp:cNvPr id="0" name=""/>
        <dsp:cNvSpPr/>
      </dsp:nvSpPr>
      <dsp:spPr>
        <a:xfrm>
          <a:off x="0" y="3689859"/>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726CE3-B101-3C42-A910-F01E75F47166}">
      <dsp:nvSpPr>
        <dsp:cNvPr id="0" name=""/>
        <dsp:cNvSpPr/>
      </dsp:nvSpPr>
      <dsp:spPr>
        <a:xfrm>
          <a:off x="0" y="3689859"/>
          <a:ext cx="6900512" cy="184357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a:lnSpc>
              <a:spcPct val="90000"/>
            </a:lnSpc>
            <a:spcBef>
              <a:spcPct val="0"/>
            </a:spcBef>
            <a:spcAft>
              <a:spcPct val="35000"/>
            </a:spcAft>
            <a:buNone/>
          </a:pPr>
          <a:r>
            <a:rPr lang="en-US" sz="3700" kern="1200"/>
            <a:t>Anticipating need, recognizing capacity, building capacity</a:t>
          </a:r>
        </a:p>
      </dsp:txBody>
      <dsp:txXfrm>
        <a:off x="0" y="3689859"/>
        <a:ext cx="6900512" cy="18435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F6CFA7-0376-4701-B810-436D10267A72}">
      <dsp:nvSpPr>
        <dsp:cNvPr id="0" name=""/>
        <dsp:cNvSpPr/>
      </dsp:nvSpPr>
      <dsp:spPr>
        <a:xfrm>
          <a:off x="1212569" y="987197"/>
          <a:ext cx="1300252" cy="130025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0031F7C0-4D27-4AD8-939F-C0155BBC3017}">
      <dsp:nvSpPr>
        <dsp:cNvPr id="0" name=""/>
        <dsp:cNvSpPr/>
      </dsp:nvSpPr>
      <dsp:spPr>
        <a:xfrm>
          <a:off x="417971"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Centering care in the process of assessment</a:t>
          </a:r>
        </a:p>
      </dsp:txBody>
      <dsp:txXfrm>
        <a:off x="417971" y="2644140"/>
        <a:ext cx="2889450" cy="720000"/>
      </dsp:txXfrm>
    </dsp:sp>
    <dsp:sp modelId="{C3C7CDC3-0203-4D15-8332-B0D93140602D}">
      <dsp:nvSpPr>
        <dsp:cNvPr id="0" name=""/>
        <dsp:cNvSpPr/>
      </dsp:nvSpPr>
      <dsp:spPr>
        <a:xfrm>
          <a:off x="4607673" y="987197"/>
          <a:ext cx="1300252" cy="130025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E1033B7-37C6-429B-B605-BAF6086F2125}">
      <dsp:nvSpPr>
        <dsp:cNvPr id="0" name=""/>
        <dsp:cNvSpPr/>
      </dsp:nvSpPr>
      <dsp:spPr>
        <a:xfrm>
          <a:off x="3813075"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dirty="0"/>
            <a:t>Assessment for well-being and growth</a:t>
          </a:r>
        </a:p>
      </dsp:txBody>
      <dsp:txXfrm>
        <a:off x="3813075" y="2644140"/>
        <a:ext cx="2889450" cy="720000"/>
      </dsp:txXfrm>
    </dsp:sp>
    <dsp:sp modelId="{9E8F1624-94E2-4497-8516-D4419C2E48BD}">
      <dsp:nvSpPr>
        <dsp:cNvPr id="0" name=""/>
        <dsp:cNvSpPr/>
      </dsp:nvSpPr>
      <dsp:spPr>
        <a:xfrm>
          <a:off x="8002777" y="987197"/>
          <a:ext cx="1300252" cy="130025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83A3F39-A398-4CDC-9483-743CC2C7F402}">
      <dsp:nvSpPr>
        <dsp:cNvPr id="0" name=""/>
        <dsp:cNvSpPr/>
      </dsp:nvSpPr>
      <dsp:spPr>
        <a:xfrm>
          <a:off x="7208178" y="2644140"/>
          <a:ext cx="28894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en-US" sz="2300" kern="1200"/>
            <a:t>Not assessment for the sake of assessment</a:t>
          </a:r>
        </a:p>
      </dsp:txBody>
      <dsp:txXfrm>
        <a:off x="7208178" y="2644140"/>
        <a:ext cx="2889450" cy="72000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A97D8-8EF3-E649-B75E-6AC28531363A}" type="datetimeFigureOut">
              <a:rPr lang="en-US" smtClean="0"/>
              <a:t>11/30/21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61909-6C7A-CD47-A848-7C3444861D34}" type="slidenum">
              <a:rPr lang="en-US" smtClean="0"/>
              <a:t>‹#›</a:t>
            </a:fld>
            <a:endParaRPr lang="en-US"/>
          </a:p>
        </p:txBody>
      </p:sp>
    </p:spTree>
    <p:extLst>
      <p:ext uri="{BB962C8B-B14F-4D97-AF65-F5344CB8AC3E}">
        <p14:creationId xmlns:p14="http://schemas.microsoft.com/office/powerpoint/2010/main" val="4239131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E61909-6C7A-CD47-A848-7C3444861D34}" type="slidenum">
              <a:rPr lang="en-US" smtClean="0"/>
              <a:t>1</a:t>
            </a:fld>
            <a:endParaRPr lang="en-US"/>
          </a:p>
        </p:txBody>
      </p:sp>
    </p:spTree>
    <p:extLst>
      <p:ext uri="{BB962C8B-B14F-4D97-AF65-F5344CB8AC3E}">
        <p14:creationId xmlns:p14="http://schemas.microsoft.com/office/powerpoint/2010/main" val="1492891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4E61909-6C7A-CD47-A848-7C3444861D34}" type="slidenum">
              <a:rPr lang="en-US" smtClean="0"/>
              <a:t>13</a:t>
            </a:fld>
            <a:endParaRPr lang="en-US"/>
          </a:p>
        </p:txBody>
      </p:sp>
    </p:spTree>
    <p:extLst>
      <p:ext uri="{BB962C8B-B14F-4D97-AF65-F5344CB8AC3E}">
        <p14:creationId xmlns:p14="http://schemas.microsoft.com/office/powerpoint/2010/main" val="34957335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61909-6C7A-CD47-A848-7C3444861D34}" type="slidenum">
              <a:rPr lang="en-US" smtClean="0"/>
              <a:t>21</a:t>
            </a:fld>
            <a:endParaRPr lang="en-US"/>
          </a:p>
        </p:txBody>
      </p:sp>
    </p:spTree>
    <p:extLst>
      <p:ext uri="{BB962C8B-B14F-4D97-AF65-F5344CB8AC3E}">
        <p14:creationId xmlns:p14="http://schemas.microsoft.com/office/powerpoint/2010/main" val="14963307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E61909-6C7A-CD47-A848-7C3444861D34}" type="slidenum">
              <a:rPr lang="en-US" smtClean="0"/>
              <a:t>23</a:t>
            </a:fld>
            <a:endParaRPr lang="en-US"/>
          </a:p>
        </p:txBody>
      </p:sp>
    </p:spTree>
    <p:extLst>
      <p:ext uri="{BB962C8B-B14F-4D97-AF65-F5344CB8AC3E}">
        <p14:creationId xmlns:p14="http://schemas.microsoft.com/office/powerpoint/2010/main" val="37433183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E61909-6C7A-CD47-A848-7C3444861D34}" type="slidenum">
              <a:rPr lang="en-US" smtClean="0"/>
              <a:t>24</a:t>
            </a:fld>
            <a:endParaRPr lang="en-US"/>
          </a:p>
        </p:txBody>
      </p:sp>
    </p:spTree>
    <p:extLst>
      <p:ext uri="{BB962C8B-B14F-4D97-AF65-F5344CB8AC3E}">
        <p14:creationId xmlns:p14="http://schemas.microsoft.com/office/powerpoint/2010/main" val="3526873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E61909-6C7A-CD47-A848-7C3444861D34}" type="slidenum">
              <a:rPr lang="en-US" smtClean="0"/>
              <a:t>25</a:t>
            </a:fld>
            <a:endParaRPr lang="en-US"/>
          </a:p>
        </p:txBody>
      </p:sp>
    </p:spTree>
    <p:extLst>
      <p:ext uri="{BB962C8B-B14F-4D97-AF65-F5344CB8AC3E}">
        <p14:creationId xmlns:p14="http://schemas.microsoft.com/office/powerpoint/2010/main" val="40746987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560E217-F735-9843-A2E1-541F17FFD978}" type="slidenum">
              <a:rPr lang="en-US" smtClean="0"/>
              <a:t>26</a:t>
            </a:fld>
            <a:endParaRPr lang="en-US"/>
          </a:p>
        </p:txBody>
      </p:sp>
    </p:spTree>
    <p:extLst>
      <p:ext uri="{BB962C8B-B14F-4D97-AF65-F5344CB8AC3E}">
        <p14:creationId xmlns:p14="http://schemas.microsoft.com/office/powerpoint/2010/main" val="2855244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E61909-6C7A-CD47-A848-7C3444861D34}" type="slidenum">
              <a:rPr lang="en-US" smtClean="0"/>
              <a:t>2</a:t>
            </a:fld>
            <a:endParaRPr lang="en-US"/>
          </a:p>
        </p:txBody>
      </p:sp>
    </p:spTree>
    <p:extLst>
      <p:ext uri="{BB962C8B-B14F-4D97-AF65-F5344CB8AC3E}">
        <p14:creationId xmlns:p14="http://schemas.microsoft.com/office/powerpoint/2010/main" val="4167132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E61909-6C7A-CD47-A848-7C3444861D34}" type="slidenum">
              <a:rPr lang="en-US" smtClean="0"/>
              <a:t>3</a:t>
            </a:fld>
            <a:endParaRPr lang="en-US"/>
          </a:p>
        </p:txBody>
      </p:sp>
    </p:spTree>
    <p:extLst>
      <p:ext uri="{BB962C8B-B14F-4D97-AF65-F5344CB8AC3E}">
        <p14:creationId xmlns:p14="http://schemas.microsoft.com/office/powerpoint/2010/main" val="3003866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E61909-6C7A-CD47-A848-7C3444861D34}" type="slidenum">
              <a:rPr lang="en-US" smtClean="0"/>
              <a:t>4</a:t>
            </a:fld>
            <a:endParaRPr lang="en-US"/>
          </a:p>
        </p:txBody>
      </p:sp>
    </p:spTree>
    <p:extLst>
      <p:ext uri="{BB962C8B-B14F-4D97-AF65-F5344CB8AC3E}">
        <p14:creationId xmlns:p14="http://schemas.microsoft.com/office/powerpoint/2010/main" val="2232540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4E61909-6C7A-CD47-A848-7C3444861D34}" type="slidenum">
              <a:rPr lang="en-US" smtClean="0"/>
              <a:t>5</a:t>
            </a:fld>
            <a:endParaRPr lang="en-US"/>
          </a:p>
        </p:txBody>
      </p:sp>
    </p:spTree>
    <p:extLst>
      <p:ext uri="{BB962C8B-B14F-4D97-AF65-F5344CB8AC3E}">
        <p14:creationId xmlns:p14="http://schemas.microsoft.com/office/powerpoint/2010/main" val="2269237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E61909-6C7A-CD47-A848-7C3444861D34}" type="slidenum">
              <a:rPr lang="en-US" smtClean="0"/>
              <a:t>9</a:t>
            </a:fld>
            <a:endParaRPr lang="en-US"/>
          </a:p>
        </p:txBody>
      </p:sp>
    </p:spTree>
    <p:extLst>
      <p:ext uri="{BB962C8B-B14F-4D97-AF65-F5344CB8AC3E}">
        <p14:creationId xmlns:p14="http://schemas.microsoft.com/office/powerpoint/2010/main" val="3655085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61909-6C7A-CD47-A848-7C3444861D34}" type="slidenum">
              <a:rPr lang="en-US" smtClean="0"/>
              <a:t>10</a:t>
            </a:fld>
            <a:endParaRPr lang="en-US"/>
          </a:p>
        </p:txBody>
      </p:sp>
    </p:spTree>
    <p:extLst>
      <p:ext uri="{BB962C8B-B14F-4D97-AF65-F5344CB8AC3E}">
        <p14:creationId xmlns:p14="http://schemas.microsoft.com/office/powerpoint/2010/main" val="10259215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p>
        </p:txBody>
      </p:sp>
      <p:sp>
        <p:nvSpPr>
          <p:cNvPr id="4" name="Slide Number Placeholder 3"/>
          <p:cNvSpPr>
            <a:spLocks noGrp="1"/>
          </p:cNvSpPr>
          <p:nvPr>
            <p:ph type="sldNum" sz="quarter" idx="5"/>
          </p:nvPr>
        </p:nvSpPr>
        <p:spPr/>
        <p:txBody>
          <a:bodyPr/>
          <a:lstStyle/>
          <a:p>
            <a:fld id="{D4E61909-6C7A-CD47-A848-7C3444861D34}" type="slidenum">
              <a:rPr lang="en-US" smtClean="0"/>
              <a:t>11</a:t>
            </a:fld>
            <a:endParaRPr lang="en-US"/>
          </a:p>
        </p:txBody>
      </p:sp>
    </p:spTree>
    <p:extLst>
      <p:ext uri="{BB962C8B-B14F-4D97-AF65-F5344CB8AC3E}">
        <p14:creationId xmlns:p14="http://schemas.microsoft.com/office/powerpoint/2010/main" val="27054930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D4E61909-6C7A-CD47-A848-7C3444861D34}" type="slidenum">
              <a:rPr lang="en-US" smtClean="0"/>
              <a:t>12</a:t>
            </a:fld>
            <a:endParaRPr lang="en-US"/>
          </a:p>
        </p:txBody>
      </p:sp>
    </p:spTree>
    <p:extLst>
      <p:ext uri="{BB962C8B-B14F-4D97-AF65-F5344CB8AC3E}">
        <p14:creationId xmlns:p14="http://schemas.microsoft.com/office/powerpoint/2010/main" val="39822153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14F6-C64D-3243-8C02-AD9861671E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D7A614-D4C0-9B44-AE96-A6E290EA00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A830D0-0E92-D846-B4F3-AA3E4E7EE89C}"/>
              </a:ext>
            </a:extLst>
          </p:cNvPr>
          <p:cNvSpPr>
            <a:spLocks noGrp="1"/>
          </p:cNvSpPr>
          <p:nvPr>
            <p:ph type="dt" sz="half" idx="10"/>
          </p:nvPr>
        </p:nvSpPr>
        <p:spPr/>
        <p:txBody>
          <a:bodyPr/>
          <a:lstStyle/>
          <a:p>
            <a:fld id="{8A2AE183-1662-1A43-9475-8674B93708D9}" type="datetimeFigureOut">
              <a:rPr lang="en-US" smtClean="0"/>
              <a:t>11/30/21</a:t>
            </a:fld>
            <a:endParaRPr lang="en-US"/>
          </a:p>
        </p:txBody>
      </p:sp>
      <p:sp>
        <p:nvSpPr>
          <p:cNvPr id="5" name="Footer Placeholder 4">
            <a:extLst>
              <a:ext uri="{FF2B5EF4-FFF2-40B4-BE49-F238E27FC236}">
                <a16:creationId xmlns:a16="http://schemas.microsoft.com/office/drawing/2014/main" id="{9DAFC6FE-179B-8D40-AE34-123BE0536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BCEBD-8ABC-9345-B74F-41224A71EF45}"/>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26036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2755-B17C-6647-98D0-605F10929D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AF6D7-5699-4046-8659-789D4B682C0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D1B1E-CAA5-2940-A48B-FCD96E24FC85}"/>
              </a:ext>
            </a:extLst>
          </p:cNvPr>
          <p:cNvSpPr>
            <a:spLocks noGrp="1"/>
          </p:cNvSpPr>
          <p:nvPr>
            <p:ph type="dt" sz="half" idx="10"/>
          </p:nvPr>
        </p:nvSpPr>
        <p:spPr/>
        <p:txBody>
          <a:bodyPr/>
          <a:lstStyle/>
          <a:p>
            <a:fld id="{8A2AE183-1662-1A43-9475-8674B93708D9}" type="datetimeFigureOut">
              <a:rPr lang="en-US" smtClean="0"/>
              <a:t>11/30/21</a:t>
            </a:fld>
            <a:endParaRPr lang="en-US"/>
          </a:p>
        </p:txBody>
      </p:sp>
      <p:sp>
        <p:nvSpPr>
          <p:cNvPr id="5" name="Footer Placeholder 4">
            <a:extLst>
              <a:ext uri="{FF2B5EF4-FFF2-40B4-BE49-F238E27FC236}">
                <a16:creationId xmlns:a16="http://schemas.microsoft.com/office/drawing/2014/main" id="{5AFEBED2-E6A7-474B-8EDC-38B9C3639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01A0C-64D7-D346-9462-5984B6C11A21}"/>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711226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811E2D-125C-1645-A773-302802FFB8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822069-B74A-D444-910D-2381E09D36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9ACB4-FEEE-9C47-96D1-60A332662AC8}"/>
              </a:ext>
            </a:extLst>
          </p:cNvPr>
          <p:cNvSpPr>
            <a:spLocks noGrp="1"/>
          </p:cNvSpPr>
          <p:nvPr>
            <p:ph type="dt" sz="half" idx="10"/>
          </p:nvPr>
        </p:nvSpPr>
        <p:spPr/>
        <p:txBody>
          <a:bodyPr/>
          <a:lstStyle/>
          <a:p>
            <a:fld id="{8A2AE183-1662-1A43-9475-8674B93708D9}" type="datetimeFigureOut">
              <a:rPr lang="en-US" smtClean="0"/>
              <a:t>11/30/21</a:t>
            </a:fld>
            <a:endParaRPr lang="en-US"/>
          </a:p>
        </p:txBody>
      </p:sp>
      <p:sp>
        <p:nvSpPr>
          <p:cNvPr id="5" name="Footer Placeholder 4">
            <a:extLst>
              <a:ext uri="{FF2B5EF4-FFF2-40B4-BE49-F238E27FC236}">
                <a16:creationId xmlns:a16="http://schemas.microsoft.com/office/drawing/2014/main" id="{4E14F626-B416-8249-B18A-34EC3842CD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5A914-6792-454E-B9F3-885A6768346D}"/>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812031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2AE183-1662-1A43-9475-8674B93708D9}" type="datetimeFigureOut">
              <a:rPr lang="en-US" smtClean="0"/>
              <a:t>11/30/21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003409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E183-1662-1A43-9475-8674B93708D9}" type="datetimeFigureOut">
              <a:rPr lang="en-US" smtClean="0"/>
              <a:t>11/30/21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2144164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2AE183-1662-1A43-9475-8674B93708D9}" type="datetimeFigureOut">
              <a:rPr lang="en-US" smtClean="0"/>
              <a:t>11/30/21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898050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2AE183-1662-1A43-9475-8674B93708D9}" type="datetimeFigureOut">
              <a:rPr lang="en-US" smtClean="0"/>
              <a:t>11/30/21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77296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2AE183-1662-1A43-9475-8674B93708D9}" type="datetimeFigureOut">
              <a:rPr lang="en-US" smtClean="0"/>
              <a:t>11/30/21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4067974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2AE183-1662-1A43-9475-8674B93708D9}" type="datetimeFigureOut">
              <a:rPr lang="en-US" smtClean="0"/>
              <a:t>11/30/21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739613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2AE183-1662-1A43-9475-8674B93708D9}" type="datetimeFigureOut">
              <a:rPr lang="en-US" smtClean="0"/>
              <a:t>11/30/21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792941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2AE183-1662-1A43-9475-8674B93708D9}" type="datetimeFigureOut">
              <a:rPr lang="en-US" smtClean="0"/>
              <a:t>11/30/21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4182075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FC3E-275F-104C-84C1-3201B17A63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920C55-F65E-4848-A13B-DF52FA75F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2B89B3-43BE-1F4E-8F6A-129008AAAAD6}"/>
              </a:ext>
            </a:extLst>
          </p:cNvPr>
          <p:cNvSpPr>
            <a:spLocks noGrp="1"/>
          </p:cNvSpPr>
          <p:nvPr>
            <p:ph type="dt" sz="half" idx="10"/>
          </p:nvPr>
        </p:nvSpPr>
        <p:spPr/>
        <p:txBody>
          <a:bodyPr/>
          <a:lstStyle/>
          <a:p>
            <a:fld id="{8A2AE183-1662-1A43-9475-8674B93708D9}" type="datetimeFigureOut">
              <a:rPr lang="en-US" smtClean="0"/>
              <a:t>11/30/21</a:t>
            </a:fld>
            <a:endParaRPr lang="en-US"/>
          </a:p>
        </p:txBody>
      </p:sp>
      <p:sp>
        <p:nvSpPr>
          <p:cNvPr id="5" name="Footer Placeholder 4">
            <a:extLst>
              <a:ext uri="{FF2B5EF4-FFF2-40B4-BE49-F238E27FC236}">
                <a16:creationId xmlns:a16="http://schemas.microsoft.com/office/drawing/2014/main" id="{122D4EC8-019C-E64C-91E9-837272403D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5136D-2D8C-C240-B2F1-BB60AC431B42}"/>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6487763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2AE183-1662-1A43-9475-8674B93708D9}" type="datetimeFigureOut">
              <a:rPr lang="en-US" smtClean="0"/>
              <a:t>11/30/21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2575797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E183-1662-1A43-9475-8674B93708D9}" type="datetimeFigureOut">
              <a:rPr lang="en-US" smtClean="0"/>
              <a:t>11/30/21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64025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E183-1662-1A43-9475-8674B93708D9}" type="datetimeFigureOut">
              <a:rPr lang="en-US" smtClean="0"/>
              <a:t>11/30/21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95525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440B-B93C-3944-A75D-2C1B686A4D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6672F-081D-0647-845A-428691DB22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6BB4A2-BBDC-D745-8521-EABDD7B279CE}"/>
              </a:ext>
            </a:extLst>
          </p:cNvPr>
          <p:cNvSpPr>
            <a:spLocks noGrp="1"/>
          </p:cNvSpPr>
          <p:nvPr>
            <p:ph type="dt" sz="half" idx="10"/>
          </p:nvPr>
        </p:nvSpPr>
        <p:spPr/>
        <p:txBody>
          <a:bodyPr/>
          <a:lstStyle/>
          <a:p>
            <a:fld id="{8A2AE183-1662-1A43-9475-8674B93708D9}" type="datetimeFigureOut">
              <a:rPr lang="en-US" smtClean="0"/>
              <a:t>11/30/21</a:t>
            </a:fld>
            <a:endParaRPr lang="en-US"/>
          </a:p>
        </p:txBody>
      </p:sp>
      <p:sp>
        <p:nvSpPr>
          <p:cNvPr id="5" name="Footer Placeholder 4">
            <a:extLst>
              <a:ext uri="{FF2B5EF4-FFF2-40B4-BE49-F238E27FC236}">
                <a16:creationId xmlns:a16="http://schemas.microsoft.com/office/drawing/2014/main" id="{406A9A0E-44AF-BE47-B8B4-B4838BFB5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09C93-74A1-B34C-AF0E-D0966F98317E}"/>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60101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6FF8-4525-6140-AC16-9F9E2C5905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1F966E-BCB0-9242-9BB2-89BC6FF90D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1275C6-3246-4140-AA3C-AAC25F85D0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60EFFE-98AB-E541-8065-818E5E5E770D}"/>
              </a:ext>
            </a:extLst>
          </p:cNvPr>
          <p:cNvSpPr>
            <a:spLocks noGrp="1"/>
          </p:cNvSpPr>
          <p:nvPr>
            <p:ph type="dt" sz="half" idx="10"/>
          </p:nvPr>
        </p:nvSpPr>
        <p:spPr/>
        <p:txBody>
          <a:bodyPr/>
          <a:lstStyle/>
          <a:p>
            <a:fld id="{8A2AE183-1662-1A43-9475-8674B93708D9}" type="datetimeFigureOut">
              <a:rPr lang="en-US" smtClean="0"/>
              <a:t>11/30/21</a:t>
            </a:fld>
            <a:endParaRPr lang="en-US"/>
          </a:p>
        </p:txBody>
      </p:sp>
      <p:sp>
        <p:nvSpPr>
          <p:cNvPr id="6" name="Footer Placeholder 5">
            <a:extLst>
              <a:ext uri="{FF2B5EF4-FFF2-40B4-BE49-F238E27FC236}">
                <a16:creationId xmlns:a16="http://schemas.microsoft.com/office/drawing/2014/main" id="{D48EC03B-83F0-AB41-8759-1D63D279A9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6BF98-F015-6347-A05C-AC6C11C7D25E}"/>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955300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632D-EFC0-414F-82C1-5485D09690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49AE2C-2AB0-8842-BD74-E0B5B3E0D7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708102-CAF0-F34A-94EE-6E67E5A0594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FE32BE-5487-2345-9C56-0F536CDC5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57CD4C-E949-A341-A112-9049850B2E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A6292B-5415-DF45-BEB8-14120C5B401B}"/>
              </a:ext>
            </a:extLst>
          </p:cNvPr>
          <p:cNvSpPr>
            <a:spLocks noGrp="1"/>
          </p:cNvSpPr>
          <p:nvPr>
            <p:ph type="dt" sz="half" idx="10"/>
          </p:nvPr>
        </p:nvSpPr>
        <p:spPr/>
        <p:txBody>
          <a:bodyPr/>
          <a:lstStyle/>
          <a:p>
            <a:fld id="{8A2AE183-1662-1A43-9475-8674B93708D9}" type="datetimeFigureOut">
              <a:rPr lang="en-US" smtClean="0"/>
              <a:t>11/30/21</a:t>
            </a:fld>
            <a:endParaRPr lang="en-US"/>
          </a:p>
        </p:txBody>
      </p:sp>
      <p:sp>
        <p:nvSpPr>
          <p:cNvPr id="8" name="Footer Placeholder 7">
            <a:extLst>
              <a:ext uri="{FF2B5EF4-FFF2-40B4-BE49-F238E27FC236}">
                <a16:creationId xmlns:a16="http://schemas.microsoft.com/office/drawing/2014/main" id="{87ABBA4B-6730-464C-90AE-3A47CBFB2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B309E3-6C15-6740-82A8-E72B4CEE35EB}"/>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338604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12BF-2D1A-D341-97C8-CFD2CBDC61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EC029C-FFCE-4245-87FE-7DA83608FF75}"/>
              </a:ext>
            </a:extLst>
          </p:cNvPr>
          <p:cNvSpPr>
            <a:spLocks noGrp="1"/>
          </p:cNvSpPr>
          <p:nvPr>
            <p:ph type="dt" sz="half" idx="10"/>
          </p:nvPr>
        </p:nvSpPr>
        <p:spPr/>
        <p:txBody>
          <a:bodyPr/>
          <a:lstStyle/>
          <a:p>
            <a:fld id="{8A2AE183-1662-1A43-9475-8674B93708D9}" type="datetimeFigureOut">
              <a:rPr lang="en-US" smtClean="0"/>
              <a:t>11/30/21</a:t>
            </a:fld>
            <a:endParaRPr lang="en-US"/>
          </a:p>
        </p:txBody>
      </p:sp>
      <p:sp>
        <p:nvSpPr>
          <p:cNvPr id="4" name="Footer Placeholder 3">
            <a:extLst>
              <a:ext uri="{FF2B5EF4-FFF2-40B4-BE49-F238E27FC236}">
                <a16:creationId xmlns:a16="http://schemas.microsoft.com/office/drawing/2014/main" id="{4E077687-9225-CB48-A2BE-70F5FDE94A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F8156B-D1AB-E64A-B719-DCA79C8AC394}"/>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27809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4508-7E95-4C49-B65E-E126247899A5}"/>
              </a:ext>
            </a:extLst>
          </p:cNvPr>
          <p:cNvSpPr>
            <a:spLocks noGrp="1"/>
          </p:cNvSpPr>
          <p:nvPr>
            <p:ph type="dt" sz="half" idx="10"/>
          </p:nvPr>
        </p:nvSpPr>
        <p:spPr/>
        <p:txBody>
          <a:bodyPr/>
          <a:lstStyle/>
          <a:p>
            <a:fld id="{8A2AE183-1662-1A43-9475-8674B93708D9}" type="datetimeFigureOut">
              <a:rPr lang="en-US" smtClean="0"/>
              <a:t>11/30/21</a:t>
            </a:fld>
            <a:endParaRPr lang="en-US"/>
          </a:p>
        </p:txBody>
      </p:sp>
      <p:sp>
        <p:nvSpPr>
          <p:cNvPr id="3" name="Footer Placeholder 2">
            <a:extLst>
              <a:ext uri="{FF2B5EF4-FFF2-40B4-BE49-F238E27FC236}">
                <a16:creationId xmlns:a16="http://schemas.microsoft.com/office/drawing/2014/main" id="{35989D11-5E5D-1D48-85B5-F5D3C9BD7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D6BD7B-7169-7E4F-ACE8-C97C64A3E5DB}"/>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2302649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E1B5-52B0-FF4C-AFE3-CB037C68E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11B611-07BA-C543-9214-58544054EE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48D377-FCB7-5949-9F82-968229B0D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218FEE-A080-FE4C-97F6-5D0E6AEC3B1A}"/>
              </a:ext>
            </a:extLst>
          </p:cNvPr>
          <p:cNvSpPr>
            <a:spLocks noGrp="1"/>
          </p:cNvSpPr>
          <p:nvPr>
            <p:ph type="dt" sz="half" idx="10"/>
          </p:nvPr>
        </p:nvSpPr>
        <p:spPr/>
        <p:txBody>
          <a:bodyPr/>
          <a:lstStyle/>
          <a:p>
            <a:fld id="{8A2AE183-1662-1A43-9475-8674B93708D9}" type="datetimeFigureOut">
              <a:rPr lang="en-US" smtClean="0"/>
              <a:t>11/30/21</a:t>
            </a:fld>
            <a:endParaRPr lang="en-US"/>
          </a:p>
        </p:txBody>
      </p:sp>
      <p:sp>
        <p:nvSpPr>
          <p:cNvPr id="6" name="Footer Placeholder 5">
            <a:extLst>
              <a:ext uri="{FF2B5EF4-FFF2-40B4-BE49-F238E27FC236}">
                <a16:creationId xmlns:a16="http://schemas.microsoft.com/office/drawing/2014/main" id="{F82E22B4-342A-7D43-AA9D-9B3BFE2C3C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E3A305-21DA-F24B-AC4F-526FE898949F}"/>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244047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2AB5-749F-FD47-A122-2AB4DC6403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A5588F-01E6-E646-8D83-B09E9FF4EA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CAA29A-758D-1E4C-B3D3-5FDED155E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F5F752-FB9D-5946-AE97-395AD3A13DBB}"/>
              </a:ext>
            </a:extLst>
          </p:cNvPr>
          <p:cNvSpPr>
            <a:spLocks noGrp="1"/>
          </p:cNvSpPr>
          <p:nvPr>
            <p:ph type="dt" sz="half" idx="10"/>
          </p:nvPr>
        </p:nvSpPr>
        <p:spPr/>
        <p:txBody>
          <a:bodyPr/>
          <a:lstStyle/>
          <a:p>
            <a:fld id="{8A2AE183-1662-1A43-9475-8674B93708D9}" type="datetimeFigureOut">
              <a:rPr lang="en-US" smtClean="0"/>
              <a:t>11/30/21</a:t>
            </a:fld>
            <a:endParaRPr lang="en-US"/>
          </a:p>
        </p:txBody>
      </p:sp>
      <p:sp>
        <p:nvSpPr>
          <p:cNvPr id="6" name="Footer Placeholder 5">
            <a:extLst>
              <a:ext uri="{FF2B5EF4-FFF2-40B4-BE49-F238E27FC236}">
                <a16:creationId xmlns:a16="http://schemas.microsoft.com/office/drawing/2014/main" id="{0CD6F81A-4718-114F-B3C3-BF99D0E258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148F48-9FB3-7348-8C0A-BFC396BBAA59}"/>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59691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AD344C-89E9-074B-9C6E-AFF0205B9A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97F90-7565-634E-9E99-127E3F623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D215A-402F-2F49-9F58-838E04B99D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2AE183-1662-1A43-9475-8674B93708D9}" type="datetimeFigureOut">
              <a:rPr lang="en-US" smtClean="0"/>
              <a:t>11/30/21</a:t>
            </a:fld>
            <a:endParaRPr lang="en-US"/>
          </a:p>
        </p:txBody>
      </p:sp>
      <p:sp>
        <p:nvSpPr>
          <p:cNvPr id="5" name="Footer Placeholder 4">
            <a:extLst>
              <a:ext uri="{FF2B5EF4-FFF2-40B4-BE49-F238E27FC236}">
                <a16:creationId xmlns:a16="http://schemas.microsoft.com/office/drawing/2014/main" id="{88EB1709-88D5-0D47-9619-47942A852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BC2B68-4EE7-C34F-9A0A-34342A0362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ED122-3CD9-6D40-9EC7-D22AC997D1D6}" type="slidenum">
              <a:rPr lang="en-US" smtClean="0"/>
              <a:t>‹#›</a:t>
            </a:fld>
            <a:endParaRPr lang="en-US"/>
          </a:p>
        </p:txBody>
      </p:sp>
    </p:spTree>
    <p:extLst>
      <p:ext uri="{BB962C8B-B14F-4D97-AF65-F5344CB8AC3E}">
        <p14:creationId xmlns:p14="http://schemas.microsoft.com/office/powerpoint/2010/main" val="3213270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2AE183-1662-1A43-9475-8674B93708D9}" type="datetimeFigureOut">
              <a:rPr lang="en-US" smtClean="0"/>
              <a:t>11/30/21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ED122-3CD9-6D40-9EC7-D22AC997D1D6}" type="slidenum">
              <a:rPr lang="en-US" smtClean="0"/>
              <a:t>‹#›</a:t>
            </a:fld>
            <a:endParaRPr lang="en-US"/>
          </a:p>
        </p:txBody>
      </p:sp>
    </p:spTree>
    <p:extLst>
      <p:ext uri="{BB962C8B-B14F-4D97-AF65-F5344CB8AC3E}">
        <p14:creationId xmlns:p14="http://schemas.microsoft.com/office/powerpoint/2010/main" val="32536100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academic.mattweirick.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academic.mattweirick.com/talks/2021-05-04-LAUC-DEI-presentation" TargetMode="External"/><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2.JPG"/><Relationship Id="rId5" Type="http://schemas.openxmlformats.org/officeDocument/2006/relationships/hyperlink" Target="http://hass.ugresearch.ucla.edu/opportunities/mmsummer/" TargetMode="External"/><Relationship Id="rId4" Type="http://schemas.openxmlformats.org/officeDocument/2006/relationships/hyperlink" Target="https://academic.mattweirick.com/teaching/w21-honors101i"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mailto:matt@mattweirick.com" TargetMode="External"/><Relationship Id="rId3" Type="http://schemas.openxmlformats.org/officeDocument/2006/relationships/image" Target="../media/image23.jp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academic.mattweirick.com/" TargetMode="External"/><Relationship Id="rId5" Type="http://schemas.openxmlformats.org/officeDocument/2006/relationships/image" Target="../media/image24.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hyperlink" Target="https://unsplash.com/s/photos/agenda?utm_source=unsplash&amp;utm_medium=referral&amp;utm_content=creditCopyText" TargetMode="External"/><Relationship Id="rId4" Type="http://schemas.openxmlformats.org/officeDocument/2006/relationships/hyperlink" Target="https://unsplash.com/@esteejanssens?utm_source=unsplash&amp;utm_medium=referral&amp;utm_content=creditCopy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hyperlink" Target="https://creativecommons.org/licenses/by-sa/2.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42">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0F26E3-DF7E-334C-B7B2-A98E0F856572}"/>
              </a:ext>
            </a:extLst>
          </p:cNvPr>
          <p:cNvSpPr>
            <a:spLocks noGrp="1"/>
          </p:cNvSpPr>
          <p:nvPr>
            <p:ph type="ctrTitle"/>
          </p:nvPr>
        </p:nvSpPr>
        <p:spPr>
          <a:xfrm>
            <a:off x="890338" y="640080"/>
            <a:ext cx="3734014" cy="3566160"/>
          </a:xfrm>
        </p:spPr>
        <p:txBody>
          <a:bodyPr anchor="b">
            <a:normAutofit fontScale="90000"/>
          </a:bodyPr>
          <a:lstStyle/>
          <a:p>
            <a:pPr algn="l"/>
            <a:r>
              <a:rPr lang="en-US" sz="5400" dirty="0"/>
              <a:t>A Vision to Expand, Promote, and Assess Teaching &amp; Learning </a:t>
            </a:r>
          </a:p>
        </p:txBody>
      </p:sp>
      <p:sp>
        <p:nvSpPr>
          <p:cNvPr id="3" name="Subtitle 2">
            <a:extLst>
              <a:ext uri="{FF2B5EF4-FFF2-40B4-BE49-F238E27FC236}">
                <a16:creationId xmlns:a16="http://schemas.microsoft.com/office/drawing/2014/main" id="{C0719746-660E-9546-8662-DC1BD1B82DA1}"/>
              </a:ext>
            </a:extLst>
          </p:cNvPr>
          <p:cNvSpPr>
            <a:spLocks noGrp="1"/>
          </p:cNvSpPr>
          <p:nvPr>
            <p:ph type="subTitle" idx="1"/>
          </p:nvPr>
        </p:nvSpPr>
        <p:spPr>
          <a:xfrm>
            <a:off x="890339" y="4636008"/>
            <a:ext cx="3734014" cy="1572768"/>
          </a:xfrm>
        </p:spPr>
        <p:txBody>
          <a:bodyPr>
            <a:normAutofit/>
          </a:bodyPr>
          <a:lstStyle/>
          <a:p>
            <a:pPr algn="l"/>
            <a:r>
              <a:rPr lang="en-US" sz="2000"/>
              <a:t>Matthew </a:t>
            </a:r>
            <a:r>
              <a:rPr lang="en-US" sz="2000" err="1"/>
              <a:t>Weirick</a:t>
            </a:r>
            <a:r>
              <a:rPr lang="en-US" sz="2000"/>
              <a:t> Johnson, MSLS</a:t>
            </a:r>
          </a:p>
          <a:p>
            <a:pPr algn="l"/>
            <a:r>
              <a:rPr lang="en-US" sz="2000"/>
              <a:t>Towson University</a:t>
            </a:r>
          </a:p>
          <a:p>
            <a:pPr algn="l"/>
            <a:r>
              <a:rPr lang="en-US" sz="2000"/>
              <a:t>1 December 2021</a:t>
            </a:r>
          </a:p>
          <a:p>
            <a:pPr algn="l"/>
            <a:r>
              <a:rPr lang="en-US" sz="2000">
                <a:latin typeface="Constantia" panose="02030602050306030303" pitchFamily="18" charset="0"/>
                <a:hlinkClick r:id="rId3"/>
              </a:rPr>
              <a:t>academic.mattweirick.com</a:t>
            </a:r>
            <a:endParaRPr lang="en-US" sz="2000">
              <a:latin typeface="Constantia" panose="02030602050306030303" pitchFamily="18" charset="0"/>
            </a:endParaRPr>
          </a:p>
          <a:p>
            <a:pPr algn="l"/>
            <a:endParaRPr lang="en-US" sz="2000"/>
          </a:p>
        </p:txBody>
      </p:sp>
      <p:sp>
        <p:nvSpPr>
          <p:cNvPr id="56"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y logo. It is an M and W running together.">
            <a:extLst>
              <a:ext uri="{FF2B5EF4-FFF2-40B4-BE49-F238E27FC236}">
                <a16:creationId xmlns:a16="http://schemas.microsoft.com/office/drawing/2014/main" id="{EC354A61-C2E7-AC40-8224-46E652F56F91}"/>
              </a:ext>
            </a:extLst>
          </p:cNvPr>
          <p:cNvPicPr>
            <a:picLocks noChangeAspect="1"/>
          </p:cNvPicPr>
          <p:nvPr/>
        </p:nvPicPr>
        <p:blipFill rotWithShape="1">
          <a:blip r:embed="rId4"/>
          <a:srcRect l="19705" r="23875"/>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660645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015D7F-63A8-4ABB-8A20-7806C7703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3" name="Picture 22">
            <a:extLst>
              <a:ext uri="{FF2B5EF4-FFF2-40B4-BE49-F238E27FC236}">
                <a16:creationId xmlns:a16="http://schemas.microsoft.com/office/drawing/2014/main" id="{A51A8D27-202B-4B8A-9DC2-1379034547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952" cy="6862380"/>
          </a:xfrm>
          <a:prstGeom prst="rect">
            <a:avLst/>
          </a:prstGeom>
        </p:spPr>
      </p:pic>
      <p:sp>
        <p:nvSpPr>
          <p:cNvPr id="25" name="Rectangle 24">
            <a:extLst>
              <a:ext uri="{FF2B5EF4-FFF2-40B4-BE49-F238E27FC236}">
                <a16:creationId xmlns:a16="http://schemas.microsoft.com/office/drawing/2014/main" id="{4332A719-8055-492B-9B72-3D654C09F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5F81162-7738-4BC8-BA5D-ADEFD7F2D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03042" y="-1044"/>
            <a:ext cx="6175647" cy="6859043"/>
          </a:xfrm>
          <a:prstGeom prst="rect">
            <a:avLst/>
          </a:prstGeom>
          <a:solidFill>
            <a:schemeClr val="bg1"/>
          </a:solidFill>
          <a:ln w="1206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sp>
        <p:nvSpPr>
          <p:cNvPr id="2" name="Title 1">
            <a:extLst>
              <a:ext uri="{FF2B5EF4-FFF2-40B4-BE49-F238E27FC236}">
                <a16:creationId xmlns:a16="http://schemas.microsoft.com/office/drawing/2014/main" id="{8D289428-C336-CA45-97D6-9A1EDC3BD2EC}"/>
              </a:ext>
            </a:extLst>
          </p:cNvPr>
          <p:cNvSpPr>
            <a:spLocks noGrp="1"/>
          </p:cNvSpPr>
          <p:nvPr>
            <p:ph type="title"/>
          </p:nvPr>
        </p:nvSpPr>
        <p:spPr>
          <a:xfrm>
            <a:off x="5355848" y="555128"/>
            <a:ext cx="5465463" cy="2226440"/>
          </a:xfrm>
        </p:spPr>
        <p:txBody>
          <a:bodyPr anchor="b">
            <a:normAutofit/>
          </a:bodyPr>
          <a:lstStyle/>
          <a:p>
            <a:pPr algn="ctr"/>
            <a:r>
              <a:rPr lang="en-US" sz="4800" dirty="0"/>
              <a:t>An Immodest Proposal</a:t>
            </a:r>
          </a:p>
        </p:txBody>
      </p:sp>
      <p:sp>
        <p:nvSpPr>
          <p:cNvPr id="50" name="Content Placeholder 2">
            <a:extLst>
              <a:ext uri="{FF2B5EF4-FFF2-40B4-BE49-F238E27FC236}">
                <a16:creationId xmlns:a16="http://schemas.microsoft.com/office/drawing/2014/main" id="{43FD0923-4A7E-6642-9D01-6C86AD94C267}"/>
              </a:ext>
            </a:extLst>
          </p:cNvPr>
          <p:cNvSpPr>
            <a:spLocks noGrp="1"/>
          </p:cNvSpPr>
          <p:nvPr>
            <p:ph idx="1"/>
          </p:nvPr>
        </p:nvSpPr>
        <p:spPr>
          <a:xfrm>
            <a:off x="5355848" y="2959729"/>
            <a:ext cx="5465463" cy="3341075"/>
          </a:xfrm>
        </p:spPr>
        <p:txBody>
          <a:bodyPr anchor="t">
            <a:normAutofit/>
          </a:bodyPr>
          <a:lstStyle/>
          <a:p>
            <a:r>
              <a:rPr lang="en-US" sz="1800" dirty="0"/>
              <a:t>Learner- and User-centered Design</a:t>
            </a:r>
          </a:p>
          <a:p>
            <a:r>
              <a:rPr lang="en-US" sz="1800" dirty="0"/>
              <a:t>Delivery, Scalability, Efficiency and Reusability</a:t>
            </a:r>
          </a:p>
          <a:p>
            <a:r>
              <a:rPr lang="en-US" sz="1800" dirty="0"/>
              <a:t>Authentic Assessment</a:t>
            </a:r>
          </a:p>
          <a:p>
            <a:r>
              <a:rPr lang="en-US" sz="1800" dirty="0"/>
              <a:t>Innovation &amp; Change Management</a:t>
            </a:r>
          </a:p>
          <a:p>
            <a:r>
              <a:rPr lang="en-US" sz="1800" dirty="0"/>
              <a:t>Accessible &amp; Anti-Racist Pedagogy</a:t>
            </a:r>
          </a:p>
        </p:txBody>
      </p:sp>
    </p:spTree>
    <p:extLst>
      <p:ext uri="{BB962C8B-B14F-4D97-AF65-F5344CB8AC3E}">
        <p14:creationId xmlns:p14="http://schemas.microsoft.com/office/powerpoint/2010/main" val="1674534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3C48B49-6135-48B6-AC0F-97E5D8D1F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00C97E-BA45-5D43-ADAF-4EF9CA517BE0}"/>
              </a:ext>
            </a:extLst>
          </p:cNvPr>
          <p:cNvSpPr>
            <a:spLocks noGrp="1"/>
          </p:cNvSpPr>
          <p:nvPr>
            <p:ph type="title"/>
          </p:nvPr>
        </p:nvSpPr>
        <p:spPr>
          <a:xfrm>
            <a:off x="1329766" y="1146412"/>
            <a:ext cx="9014348" cy="2402006"/>
          </a:xfrm>
        </p:spPr>
        <p:txBody>
          <a:bodyPr vert="horz" lIns="91440" tIns="45720" rIns="91440" bIns="45720" rtlCol="0" anchor="b">
            <a:normAutofit/>
          </a:bodyPr>
          <a:lstStyle/>
          <a:p>
            <a:r>
              <a:rPr lang="en-US" sz="4800" kern="1200" dirty="0">
                <a:solidFill>
                  <a:schemeClr val="tx1"/>
                </a:solidFill>
                <a:latin typeface="+mj-lt"/>
                <a:ea typeface="+mj-ea"/>
                <a:cs typeface="+mj-cs"/>
              </a:rPr>
              <a:t>Learner- &amp; User-Centered Design</a:t>
            </a:r>
          </a:p>
        </p:txBody>
      </p:sp>
      <p:sp>
        <p:nvSpPr>
          <p:cNvPr id="9" name="Rectangle 8">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8" y="4374554"/>
            <a:ext cx="12192007" cy="2483444"/>
          </a:xfrm>
          <a:prstGeom prst="rect">
            <a:avLst/>
          </a:prstGeom>
          <a:gradFill>
            <a:gsLst>
              <a:gs pos="0">
                <a:schemeClr val="accent1">
                  <a:lumMod val="75000"/>
                </a:schemeClr>
              </a:gs>
              <a:gs pos="100000">
                <a:srgbClr val="000000"/>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40655" y="4374554"/>
            <a:ext cx="4051344" cy="2483446"/>
          </a:xfrm>
          <a:prstGeom prst="rect">
            <a:avLst/>
          </a:prstGeom>
          <a:gradFill>
            <a:gsLst>
              <a:gs pos="4000">
                <a:schemeClr val="accent1">
                  <a:alpha val="21000"/>
                </a:schemeClr>
              </a:gs>
              <a:gs pos="83000">
                <a:schemeClr val="accent1">
                  <a:lumMod val="50000"/>
                  <a:alpha val="61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56AC18-FB41-4977-8B0C-F5082335AB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4379429"/>
            <a:ext cx="12191984" cy="1953928"/>
          </a:xfrm>
          <a:prstGeom prst="rect">
            <a:avLst/>
          </a:prstGeom>
          <a:gradFill>
            <a:gsLst>
              <a:gs pos="32000">
                <a:schemeClr val="accent1">
                  <a:lumMod val="50000"/>
                  <a:alpha val="0"/>
                </a:schemeClr>
              </a:gs>
              <a:gs pos="100000">
                <a:schemeClr val="accent1">
                  <a:alpha val="5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 y="4380927"/>
            <a:ext cx="12192000" cy="2019443"/>
          </a:xfrm>
          <a:prstGeom prst="rect">
            <a:avLst/>
          </a:prstGeom>
          <a:gradFill>
            <a:gsLst>
              <a:gs pos="32000">
                <a:schemeClr val="accent1">
                  <a:lumMod val="50000"/>
                  <a:alpha val="0"/>
                </a:schemeClr>
              </a:gs>
              <a:gs pos="100000">
                <a:srgbClr val="000000">
                  <a:alpha val="45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0568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a:xfrm>
            <a:off x="826396" y="586855"/>
            <a:ext cx="4230100" cy="3387497"/>
          </a:xfrm>
        </p:spPr>
        <p:txBody>
          <a:bodyPr anchor="b">
            <a:normAutofit/>
          </a:bodyPr>
          <a:lstStyle/>
          <a:p>
            <a:pPr algn="r"/>
            <a:r>
              <a:rPr lang="en-US" sz="4000" dirty="0">
                <a:solidFill>
                  <a:srgbClr val="FFFFFF"/>
                </a:solidFill>
              </a:rPr>
              <a:t>Library Advisory/Advocacy Board</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idx="1"/>
          </p:nvPr>
        </p:nvSpPr>
        <p:spPr>
          <a:xfrm>
            <a:off x="6503158" y="649480"/>
            <a:ext cx="4862447" cy="5546047"/>
          </a:xfrm>
        </p:spPr>
        <p:txBody>
          <a:bodyPr anchor="ctr">
            <a:normAutofit/>
          </a:bodyPr>
          <a:lstStyle/>
          <a:p>
            <a:r>
              <a:rPr lang="en-US" sz="2000" dirty="0"/>
              <a:t>Made up of students or students, faculty, and staff</a:t>
            </a:r>
          </a:p>
          <a:p>
            <a:r>
              <a:rPr lang="en-US" sz="2000" dirty="0"/>
              <a:t>Often faculty already have input through Faculty Senate or other university governance structures</a:t>
            </a:r>
          </a:p>
          <a:p>
            <a:r>
              <a:rPr lang="en-US" sz="2000" dirty="0"/>
              <a:t>Allows direct engagement &amp; input with user community and creates a continued system for this communication – input on services, policies, spaces, programming, etc.</a:t>
            </a:r>
          </a:p>
          <a:p>
            <a:r>
              <a:rPr lang="en-US" sz="2000" dirty="0"/>
              <a:t>Provides an opportunity for active listening and shared decision-making</a:t>
            </a:r>
          </a:p>
          <a:p>
            <a:r>
              <a:rPr lang="en-US" sz="2000" dirty="0"/>
              <a:t>Promote EDI by centering people from historically oppressed groups</a:t>
            </a:r>
          </a:p>
          <a:p>
            <a:r>
              <a:rPr lang="en-US" sz="2000" dirty="0"/>
              <a:t>Budget &amp; Recruitment</a:t>
            </a:r>
          </a:p>
          <a:p>
            <a:r>
              <a:rPr lang="en-US" sz="2000" dirty="0"/>
              <a:t>Support assessment and accountability</a:t>
            </a:r>
          </a:p>
          <a:p>
            <a:endParaRPr lang="en-US" sz="2000" dirty="0"/>
          </a:p>
        </p:txBody>
      </p:sp>
    </p:spTree>
    <p:extLst>
      <p:ext uri="{BB962C8B-B14F-4D97-AF65-F5344CB8AC3E}">
        <p14:creationId xmlns:p14="http://schemas.microsoft.com/office/powerpoint/2010/main" val="18063293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EE2AD96-B495-4E06-9291-B71706F728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3CF6D67-C5A8-4ADD-9E8E-1E38CA1D3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38515" y="639280"/>
            <a:ext cx="6858000" cy="5579440"/>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6909FA0-B515-4681-B7A8-FA281D133B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393206" y="395206"/>
            <a:ext cx="6346209" cy="5576080"/>
          </a:xfrm>
          <a:prstGeom prst="rect">
            <a:avLst/>
          </a:prstGeom>
          <a:gradFill>
            <a:gsLst>
              <a:gs pos="0">
                <a:srgbClr val="000000">
                  <a:alpha val="0"/>
                </a:srgbClr>
              </a:gs>
              <a:gs pos="99000">
                <a:schemeClr val="accent1">
                  <a:alpha val="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1C9FE86-FCC3-4A31-AA1C-C882262B7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528907" y="2818967"/>
            <a:ext cx="2501979" cy="5576080"/>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7D96243B-ECED-4B71-8E06-AE9A285EA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25002" y="852793"/>
            <a:ext cx="6858001" cy="5152412"/>
          </a:xfrm>
          <a:prstGeom prst="rect">
            <a:avLst/>
          </a:prstGeom>
          <a:gradFill>
            <a:gsLst>
              <a:gs pos="0">
                <a:srgbClr val="000000">
                  <a:alpha val="0"/>
                </a:srgbClr>
              </a:gs>
              <a:gs pos="99000">
                <a:schemeClr val="accent1">
                  <a:alpha val="11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A09989E4-EFDC-4A90-A633-E0525FB413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818753" y="1128497"/>
            <a:ext cx="4318303" cy="4318303"/>
          </a:xfrm>
          <a:prstGeom prst="ellipse">
            <a:avLst/>
          </a:prstGeom>
          <a:gradFill>
            <a:gsLst>
              <a:gs pos="39000">
                <a:schemeClr val="accent1">
                  <a:alpha val="0"/>
                </a:schemeClr>
              </a:gs>
              <a:gs pos="100000">
                <a:schemeClr val="accent1">
                  <a:lumMod val="60000"/>
                  <a:lumOff val="40000"/>
                  <a:alpha val="1500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a:xfrm>
            <a:off x="826396" y="586855"/>
            <a:ext cx="4230100" cy="3387497"/>
          </a:xfrm>
        </p:spPr>
        <p:txBody>
          <a:bodyPr anchor="b">
            <a:normAutofit/>
          </a:bodyPr>
          <a:lstStyle/>
          <a:p>
            <a:pPr algn="r"/>
            <a:r>
              <a:rPr lang="en-US" sz="4000">
                <a:solidFill>
                  <a:srgbClr val="FFFFFF"/>
                </a:solidFill>
              </a:rPr>
              <a:t>Learner-Centered Design &amp; Universal Design</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idx="1"/>
          </p:nvPr>
        </p:nvSpPr>
        <p:spPr>
          <a:xfrm>
            <a:off x="6503158" y="649480"/>
            <a:ext cx="4862447" cy="5546047"/>
          </a:xfrm>
        </p:spPr>
        <p:txBody>
          <a:bodyPr anchor="ctr">
            <a:normAutofit/>
          </a:bodyPr>
          <a:lstStyle/>
          <a:p>
            <a:r>
              <a:rPr lang="en-US" sz="2000" dirty="0"/>
              <a:t>Being value-driven — what are our shared values? </a:t>
            </a:r>
          </a:p>
          <a:p>
            <a:r>
              <a:rPr lang="en-US" sz="2000" dirty="0"/>
              <a:t>Incorporating EDIA, Social Justice, Learner-Centered, and Universal Design principles into instructional resources and approaches</a:t>
            </a:r>
          </a:p>
          <a:p>
            <a:r>
              <a:rPr lang="en-US" sz="2000" dirty="0"/>
              <a:t>Peer-to-peer services — What can we learn from our learners?</a:t>
            </a:r>
          </a:p>
          <a:p>
            <a:r>
              <a:rPr lang="en-US" sz="2000" dirty="0"/>
              <a:t>Centering learners from historically marginalized and oppressed groups</a:t>
            </a:r>
          </a:p>
          <a:p>
            <a:pPr lvl="1"/>
            <a:endParaRPr lang="en-US" sz="2000" dirty="0"/>
          </a:p>
        </p:txBody>
      </p:sp>
    </p:spTree>
    <p:extLst>
      <p:ext uri="{BB962C8B-B14F-4D97-AF65-F5344CB8AC3E}">
        <p14:creationId xmlns:p14="http://schemas.microsoft.com/office/powerpoint/2010/main" val="2774040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6FD2B106-31C7-446F-B4D3-C9EE8CEB5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ln w="0">
            <a:noFill/>
            <a:prstDash val="solid"/>
            <a:round/>
            <a:headEnd/>
            <a:tailEnd/>
          </a:ln>
        </p:spPr>
        <p:txBody>
          <a:bodyPr rtlCol="0" anchor="ctr"/>
          <a:lstStyle/>
          <a:p>
            <a:pPr algn="ctr" defTabSz="457200"/>
            <a:endParaRPr lang="en-US">
              <a:solidFill>
                <a:schemeClr val="tx1"/>
              </a:solidFill>
            </a:endParaRPr>
          </a:p>
        </p:txBody>
      </p:sp>
      <p:sp>
        <p:nvSpPr>
          <p:cNvPr id="25" name="Rectangle 24">
            <a:extLst>
              <a:ext uri="{FF2B5EF4-FFF2-40B4-BE49-F238E27FC236}">
                <a16:creationId xmlns:a16="http://schemas.microsoft.com/office/drawing/2014/main" id="{1D7678B8-0AAC-460B-8CDB-C43156BBAA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12191996" cy="6858000"/>
          </a:xfrm>
          <a:prstGeom prst="rect">
            <a:avLst/>
          </a:prstGeom>
          <a:solidFill>
            <a:schemeClr val="accent1">
              <a:lumMod val="50000"/>
              <a:alpha val="25000"/>
            </a:schemeClr>
          </a:solidFill>
          <a:ln w="0">
            <a:noFill/>
            <a:prstDash val="solid"/>
            <a:round/>
            <a:headEnd/>
            <a:tailEnd/>
          </a:ln>
        </p:spPr>
        <p:txBody>
          <a:bodyPr rtlCol="0" anchor="ctr"/>
          <a:lstStyle/>
          <a:p>
            <a:pPr algn="ctr" defTabSz="457200"/>
            <a:endParaRPr lang="en-US" dirty="0">
              <a:solidFill>
                <a:schemeClr val="tx1"/>
              </a:solidFill>
            </a:endParaRPr>
          </a:p>
        </p:txBody>
      </p:sp>
      <p:sp>
        <p:nvSpPr>
          <p:cNvPr id="2" name="Title 1">
            <a:extLst>
              <a:ext uri="{FF2B5EF4-FFF2-40B4-BE49-F238E27FC236}">
                <a16:creationId xmlns:a16="http://schemas.microsoft.com/office/drawing/2014/main" id="{E24D614E-5419-2642-98D9-0D3E528EB0AB}"/>
              </a:ext>
            </a:extLst>
          </p:cNvPr>
          <p:cNvSpPr>
            <a:spLocks noGrp="1"/>
          </p:cNvSpPr>
          <p:nvPr>
            <p:ph type="title"/>
          </p:nvPr>
        </p:nvSpPr>
        <p:spPr>
          <a:xfrm>
            <a:off x="766761" y="643468"/>
            <a:ext cx="5292727" cy="4242858"/>
          </a:xfrm>
        </p:spPr>
        <p:txBody>
          <a:bodyPr vert="horz" lIns="91440" tIns="45720" rIns="91440" bIns="45720" rtlCol="0" anchor="b">
            <a:normAutofit fontScale="90000"/>
          </a:bodyPr>
          <a:lstStyle/>
          <a:p>
            <a:r>
              <a:rPr lang="en-US" sz="8800" kern="1200" dirty="0">
                <a:solidFill>
                  <a:schemeClr val="tx1"/>
                </a:solidFill>
                <a:latin typeface="+mj-lt"/>
                <a:ea typeface="+mj-ea"/>
                <a:cs typeface="+mj-cs"/>
              </a:rPr>
              <a:t>Delivery, Scalability, </a:t>
            </a:r>
            <a:br>
              <a:rPr lang="en-US" sz="8800" kern="1200" dirty="0">
                <a:solidFill>
                  <a:schemeClr val="tx1"/>
                </a:solidFill>
                <a:latin typeface="+mj-lt"/>
                <a:ea typeface="+mj-ea"/>
                <a:cs typeface="+mj-cs"/>
              </a:rPr>
            </a:br>
            <a:r>
              <a:rPr lang="en-US" sz="8800" kern="1200" dirty="0">
                <a:solidFill>
                  <a:schemeClr val="tx1"/>
                </a:solidFill>
                <a:latin typeface="+mj-lt"/>
                <a:ea typeface="+mj-ea"/>
                <a:cs typeface="+mj-cs"/>
              </a:rPr>
              <a:t>Efficiency, Reusability</a:t>
            </a:r>
          </a:p>
        </p:txBody>
      </p:sp>
      <p:sp>
        <p:nvSpPr>
          <p:cNvPr id="4" name="Text Placeholder 3">
            <a:extLst>
              <a:ext uri="{FF2B5EF4-FFF2-40B4-BE49-F238E27FC236}">
                <a16:creationId xmlns:a16="http://schemas.microsoft.com/office/drawing/2014/main" id="{3B8DC74A-1F04-7548-9287-C9BDEB47BB13}"/>
              </a:ext>
            </a:extLst>
          </p:cNvPr>
          <p:cNvSpPr>
            <a:spLocks noGrp="1"/>
          </p:cNvSpPr>
          <p:nvPr>
            <p:ph type="body" idx="1"/>
          </p:nvPr>
        </p:nvSpPr>
        <p:spPr>
          <a:xfrm>
            <a:off x="766761" y="5019676"/>
            <a:ext cx="5292727" cy="1066799"/>
          </a:xfrm>
        </p:spPr>
        <p:txBody>
          <a:bodyPr vert="horz" lIns="91440" tIns="45720" rIns="91440" bIns="45720" rtlCol="0">
            <a:normAutofit/>
          </a:bodyPr>
          <a:lstStyle/>
          <a:p>
            <a:endParaRPr lang="en-US" sz="2000" kern="1200">
              <a:solidFill>
                <a:schemeClr val="tx1">
                  <a:alpha val="60000"/>
                </a:schemeClr>
              </a:solidFill>
              <a:latin typeface="+mn-lt"/>
              <a:ea typeface="+mn-ea"/>
              <a:cs typeface="+mn-cs"/>
            </a:endParaRPr>
          </a:p>
        </p:txBody>
      </p:sp>
      <p:sp>
        <p:nvSpPr>
          <p:cNvPr id="27" name="Freeform 6">
            <a:extLst>
              <a:ext uri="{FF2B5EF4-FFF2-40B4-BE49-F238E27FC236}">
                <a16:creationId xmlns:a16="http://schemas.microsoft.com/office/drawing/2014/main" id="{1F0D9B0E-E48B-450C-9134-0435D96D0B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502207"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rgbClr val="FFFFFF"/>
          </a:solidFill>
          <a:ln w="0">
            <a:noFill/>
            <a:prstDash val="solid"/>
            <a:round/>
            <a:headEnd/>
            <a:tailEnd/>
          </a:ln>
        </p:spPr>
      </p:sp>
      <p:pic>
        <p:nvPicPr>
          <p:cNvPr id="8" name="Graphic 7" descr="Truck">
            <a:extLst>
              <a:ext uri="{FF2B5EF4-FFF2-40B4-BE49-F238E27FC236}">
                <a16:creationId xmlns:a16="http://schemas.microsoft.com/office/drawing/2014/main" id="{439BB5BF-45DE-4CD2-BA72-CCF57D3733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499994" y="1608058"/>
            <a:ext cx="3240000" cy="3240000"/>
          </a:xfrm>
          <a:prstGeom prst="rect">
            <a:avLst/>
          </a:prstGeom>
        </p:spPr>
      </p:pic>
    </p:spTree>
    <p:extLst>
      <p:ext uri="{BB962C8B-B14F-4D97-AF65-F5344CB8AC3E}">
        <p14:creationId xmlns:p14="http://schemas.microsoft.com/office/powerpoint/2010/main" val="2381468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White bulbs with a yellow one standing out">
            <a:extLst>
              <a:ext uri="{FF2B5EF4-FFF2-40B4-BE49-F238E27FC236}">
                <a16:creationId xmlns:a16="http://schemas.microsoft.com/office/drawing/2014/main" id="{E02D4B15-0C3F-4A95-9F5A-928C2E921546}"/>
              </a:ext>
            </a:extLst>
          </p:cNvPr>
          <p:cNvPicPr>
            <a:picLocks noChangeAspect="1"/>
          </p:cNvPicPr>
          <p:nvPr/>
        </p:nvPicPr>
        <p:blipFill rotWithShape="1">
          <a:blip r:embed="rId2"/>
          <a:srcRect b="15730"/>
          <a:stretch/>
        </p:blipFill>
        <p:spPr>
          <a:xfrm>
            <a:off x="-1" y="10"/>
            <a:ext cx="12192000" cy="6857990"/>
          </a:xfrm>
          <a:prstGeom prst="rect">
            <a:avLst/>
          </a:prstGeom>
        </p:spPr>
      </p:pic>
      <p:sp>
        <p:nvSpPr>
          <p:cNvPr id="16"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74E9CE4B-BDD6-054A-A600-18FE3716827D}"/>
              </a:ext>
            </a:extLst>
          </p:cNvPr>
          <p:cNvSpPr>
            <a:spLocks noGrp="1"/>
          </p:cNvSpPr>
          <p:nvPr>
            <p:ph type="title"/>
          </p:nvPr>
        </p:nvSpPr>
        <p:spPr>
          <a:xfrm>
            <a:off x="709448" y="1913950"/>
            <a:ext cx="4204137" cy="1342754"/>
          </a:xfrm>
        </p:spPr>
        <p:txBody>
          <a:bodyPr>
            <a:normAutofit/>
          </a:bodyPr>
          <a:lstStyle/>
          <a:p>
            <a:pPr algn="ctr"/>
            <a:r>
              <a:rPr lang="en-US" sz="3600"/>
              <a:t>Asynchronous &amp; Synchronous Delivery</a:t>
            </a:r>
          </a:p>
        </p:txBody>
      </p:sp>
      <p:cxnSp>
        <p:nvCxnSpPr>
          <p:cNvPr id="18" name="Straight Connector 17">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D92A5DF-58CD-1745-8C81-C8C23CF6444B}"/>
              </a:ext>
            </a:extLst>
          </p:cNvPr>
          <p:cNvSpPr>
            <a:spLocks noGrp="1"/>
          </p:cNvSpPr>
          <p:nvPr>
            <p:ph idx="1"/>
          </p:nvPr>
        </p:nvSpPr>
        <p:spPr>
          <a:xfrm>
            <a:off x="525516" y="3417573"/>
            <a:ext cx="4593021" cy="2619839"/>
          </a:xfrm>
        </p:spPr>
        <p:txBody>
          <a:bodyPr anchor="ctr">
            <a:normAutofit/>
          </a:bodyPr>
          <a:lstStyle/>
          <a:p>
            <a:r>
              <a:rPr lang="en-US" sz="1800"/>
              <a:t>Learning from the pandemic</a:t>
            </a:r>
          </a:p>
          <a:p>
            <a:r>
              <a:rPr lang="en-US" sz="1800"/>
              <a:t>Alignment with content and learning outcomes</a:t>
            </a:r>
          </a:p>
          <a:p>
            <a:r>
              <a:rPr lang="en-US" sz="1800"/>
              <a:t>Prioritizing meaningful and transformative learning collaborations</a:t>
            </a:r>
          </a:p>
        </p:txBody>
      </p:sp>
    </p:spTree>
    <p:extLst>
      <p:ext uri="{BB962C8B-B14F-4D97-AF65-F5344CB8AC3E}">
        <p14:creationId xmlns:p14="http://schemas.microsoft.com/office/powerpoint/2010/main" val="6658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2C155EB-5A24-2E43-8809-8261088A876E}"/>
              </a:ext>
            </a:extLst>
          </p:cNvPr>
          <p:cNvSpPr>
            <a:spLocks noGrp="1"/>
          </p:cNvSpPr>
          <p:nvPr>
            <p:ph type="title"/>
          </p:nvPr>
        </p:nvSpPr>
        <p:spPr>
          <a:xfrm>
            <a:off x="635000" y="640823"/>
            <a:ext cx="3418659" cy="5583148"/>
          </a:xfrm>
        </p:spPr>
        <p:txBody>
          <a:bodyPr anchor="ctr">
            <a:normAutofit/>
          </a:bodyPr>
          <a:lstStyle/>
          <a:p>
            <a:r>
              <a:rPr lang="en-US" sz="5400"/>
              <a:t>Scalable Instruction</a:t>
            </a:r>
          </a:p>
        </p:txBody>
      </p:sp>
      <p:sp>
        <p:nvSpPr>
          <p:cNvPr id="1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descr="Reusable modular content for synchronous, asynchronous, and hybrid instruction. Learner-centered development of scalable and reusable content. Anticipating need, recognizing capacity, building capacity.">
            <a:extLst>
              <a:ext uri="{FF2B5EF4-FFF2-40B4-BE49-F238E27FC236}">
                <a16:creationId xmlns:a16="http://schemas.microsoft.com/office/drawing/2014/main" id="{F97C4305-BEEF-4894-AF99-18291640B188}"/>
              </a:ext>
            </a:extLst>
          </p:cNvPr>
          <p:cNvGraphicFramePr>
            <a:graphicFrameLocks noGrp="1"/>
          </p:cNvGraphicFramePr>
          <p:nvPr>
            <p:ph idx="1"/>
            <p:extLst>
              <p:ext uri="{D42A27DB-BD31-4B8C-83A1-F6EECF244321}">
                <p14:modId xmlns:p14="http://schemas.microsoft.com/office/powerpoint/2010/main" val="1697639187"/>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477361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4" descr="Bubble sheet test paper and pencil">
            <a:extLst>
              <a:ext uri="{FF2B5EF4-FFF2-40B4-BE49-F238E27FC236}">
                <a16:creationId xmlns:a16="http://schemas.microsoft.com/office/drawing/2014/main" id="{C90DCE53-9C81-4000-9C68-0D3379AF5B8A}"/>
              </a:ext>
            </a:extLst>
          </p:cNvPr>
          <p:cNvPicPr>
            <a:picLocks noChangeAspect="1"/>
          </p:cNvPicPr>
          <p:nvPr/>
        </p:nvPicPr>
        <p:blipFill rotWithShape="1">
          <a:blip r:embed="rId2"/>
          <a:srcRect t="5252" b="8209"/>
          <a:stretch/>
        </p:blipFill>
        <p:spPr>
          <a:xfrm>
            <a:off x="-3047" y="10"/>
            <a:ext cx="12191999" cy="6857990"/>
          </a:xfrm>
          <a:prstGeom prst="rect">
            <a:avLst/>
          </a:prstGeom>
        </p:spPr>
      </p:pic>
      <p:sp>
        <p:nvSpPr>
          <p:cNvPr id="19"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A72DE6-0B32-894C-BE2D-23B41C4DAC57}"/>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dirty="0">
                <a:solidFill>
                  <a:srgbClr val="FFFFFF"/>
                </a:solidFill>
              </a:rPr>
              <a:t>Authentic Assessment</a:t>
            </a:r>
          </a:p>
        </p:txBody>
      </p:sp>
      <p:sp>
        <p:nvSpPr>
          <p:cNvPr id="3" name="Text Placeholder 2">
            <a:extLst>
              <a:ext uri="{FF2B5EF4-FFF2-40B4-BE49-F238E27FC236}">
                <a16:creationId xmlns:a16="http://schemas.microsoft.com/office/drawing/2014/main" id="{5D0A3675-4557-6B45-86A4-70F494BF2E71}"/>
              </a:ext>
            </a:extLst>
          </p:cNvPr>
          <p:cNvSpPr>
            <a:spLocks noGrp="1"/>
          </p:cNvSpPr>
          <p:nvPr>
            <p:ph type="body" idx="1"/>
          </p:nvPr>
        </p:nvSpPr>
        <p:spPr>
          <a:xfrm>
            <a:off x="1100051" y="4072043"/>
            <a:ext cx="10058400" cy="1282707"/>
          </a:xfrm>
          <a:effectLst>
            <a:outerShdw blurRad="50800" dist="38100" dir="2700000" algn="tl" rotWithShape="0">
              <a:prstClr val="black">
                <a:alpha val="40000"/>
              </a:prstClr>
            </a:outerShdw>
          </a:effectLst>
        </p:spPr>
        <p:txBody>
          <a:bodyPr vert="horz" lIns="91440" tIns="45720" rIns="91440" bIns="45720" rtlCol="0">
            <a:normAutofit/>
          </a:bodyPr>
          <a:lstStyle/>
          <a:p>
            <a:pPr algn="ctr"/>
            <a:endParaRPr lang="en-US">
              <a:solidFill>
                <a:srgbClr val="FFFFFF"/>
              </a:solidFill>
            </a:endParaRPr>
          </a:p>
        </p:txBody>
      </p:sp>
    </p:spTree>
    <p:extLst>
      <p:ext uri="{BB962C8B-B14F-4D97-AF65-F5344CB8AC3E}">
        <p14:creationId xmlns:p14="http://schemas.microsoft.com/office/powerpoint/2010/main" val="2083961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C16CED-74A8-824C-BCB5-38A33C67F576}"/>
              </a:ext>
            </a:extLst>
          </p:cNvPr>
          <p:cNvSpPr>
            <a:spLocks noGrp="1"/>
          </p:cNvSpPr>
          <p:nvPr>
            <p:ph type="title"/>
          </p:nvPr>
        </p:nvSpPr>
        <p:spPr/>
        <p:txBody>
          <a:bodyPr/>
          <a:lstStyle/>
          <a:p>
            <a:r>
              <a:rPr lang="en-US" dirty="0"/>
              <a:t>Assessment as Care </a:t>
            </a:r>
          </a:p>
        </p:txBody>
      </p:sp>
      <p:graphicFrame>
        <p:nvGraphicFramePr>
          <p:cNvPr id="7" name="Content Placeholder 2" descr="Stethescope icon. Centering care in the process of assessment. Apple icon. Assessment for well-being and growth. Checkmark icon. Not assessmnet for the sake of assessment.">
            <a:extLst>
              <a:ext uri="{FF2B5EF4-FFF2-40B4-BE49-F238E27FC236}">
                <a16:creationId xmlns:a16="http://schemas.microsoft.com/office/drawing/2014/main" id="{EFC9837B-6B8A-4986-8EAB-B4CD1059AE3B}"/>
              </a:ext>
            </a:extLst>
          </p:cNvPr>
          <p:cNvGraphicFramePr>
            <a:graphicFrameLocks noGrp="1"/>
          </p:cNvGraphicFramePr>
          <p:nvPr>
            <p:ph idx="1"/>
            <p:extLst>
              <p:ext uri="{D42A27DB-BD31-4B8C-83A1-F6EECF244321}">
                <p14:modId xmlns:p14="http://schemas.microsoft.com/office/powerpoint/2010/main" val="15775609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17478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BAFE56-3453-D24E-BB13-01681B31F99E}"/>
              </a:ext>
            </a:extLst>
          </p:cNvPr>
          <p:cNvSpPr>
            <a:spLocks noGrp="1"/>
          </p:cNvSpPr>
          <p:nvPr>
            <p:ph type="title"/>
          </p:nvPr>
        </p:nvSpPr>
        <p:spPr>
          <a:xfrm>
            <a:off x="2187363" y="1671569"/>
            <a:ext cx="5801917" cy="2228760"/>
          </a:xfrm>
        </p:spPr>
        <p:txBody>
          <a:bodyPr anchor="b">
            <a:normAutofit/>
          </a:bodyPr>
          <a:lstStyle/>
          <a:p>
            <a:r>
              <a:rPr lang="en-US" sz="4000"/>
              <a:t>Programmatic and Sustainable Assessment</a:t>
            </a:r>
          </a:p>
        </p:txBody>
      </p:sp>
      <p:pic>
        <p:nvPicPr>
          <p:cNvPr id="7" name="Graphic 6" descr="Bullseye">
            <a:extLst>
              <a:ext uri="{FF2B5EF4-FFF2-40B4-BE49-F238E27FC236}">
                <a16:creationId xmlns:a16="http://schemas.microsoft.com/office/drawing/2014/main" id="{6D25167A-BDF1-4F92-9698-DA69EB91C05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sp>
        <p:nvSpPr>
          <p:cNvPr id="3" name="Content Placeholder 2">
            <a:extLst>
              <a:ext uri="{FF2B5EF4-FFF2-40B4-BE49-F238E27FC236}">
                <a16:creationId xmlns:a16="http://schemas.microsoft.com/office/drawing/2014/main" id="{0DAA9FBB-2E12-4C42-B068-03560F7BC581}"/>
              </a:ext>
            </a:extLst>
          </p:cNvPr>
          <p:cNvSpPr>
            <a:spLocks noGrp="1"/>
          </p:cNvSpPr>
          <p:nvPr>
            <p:ph idx="1"/>
          </p:nvPr>
        </p:nvSpPr>
        <p:spPr>
          <a:xfrm>
            <a:off x="2187364" y="4072044"/>
            <a:ext cx="5801917" cy="2057045"/>
          </a:xfrm>
        </p:spPr>
        <p:txBody>
          <a:bodyPr>
            <a:normAutofit/>
          </a:bodyPr>
          <a:lstStyle/>
          <a:p>
            <a:r>
              <a:rPr lang="en-US" sz="2000" dirty="0"/>
              <a:t>Assessment at scale</a:t>
            </a:r>
          </a:p>
          <a:p>
            <a:r>
              <a:rPr lang="en-US" sz="2000" dirty="0"/>
              <a:t>Use existing data to inform the approach to assessment</a:t>
            </a:r>
          </a:p>
          <a:p>
            <a:r>
              <a:rPr lang="en-US" sz="2000" dirty="0"/>
              <a:t>Systematically assess programs and outcomes </a:t>
            </a:r>
          </a:p>
        </p:txBody>
      </p:sp>
      <p:pic>
        <p:nvPicPr>
          <p:cNvPr id="9" name="Graphic 8" descr="Bullseye">
            <a:extLst>
              <a:ext uri="{FF2B5EF4-FFF2-40B4-BE49-F238E27FC236}">
                <a16:creationId xmlns:a16="http://schemas.microsoft.com/office/drawing/2014/main" id="{AF9A5EA4-F917-4286-8CE8-2743C1B0AC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54406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7EA3-E1F3-5D41-AD3B-5A1E2A8621FD}"/>
              </a:ext>
            </a:extLst>
          </p:cNvPr>
          <p:cNvSpPr>
            <a:spLocks noGrp="1"/>
          </p:cNvSpPr>
          <p:nvPr>
            <p:ph type="title"/>
          </p:nvPr>
        </p:nvSpPr>
        <p:spPr>
          <a:xfrm>
            <a:off x="4965430" y="629268"/>
            <a:ext cx="6586491" cy="1286160"/>
          </a:xfrm>
        </p:spPr>
        <p:txBody>
          <a:bodyPr vert="horz" lIns="91440" tIns="45720" rIns="91440" bIns="45720" rtlCol="0" anchor="b">
            <a:normAutofit/>
          </a:bodyPr>
          <a:lstStyle/>
          <a:p>
            <a:r>
              <a:rPr lang="en-US" dirty="0"/>
              <a:t>Introduction</a:t>
            </a:r>
          </a:p>
        </p:txBody>
      </p:sp>
      <p:cxnSp>
        <p:nvCxnSpPr>
          <p:cNvPr id="35" name="Straight Connector 3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5441D"/>
            </a:solidFill>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80D47997-4A77-0745-89FF-E9F19368A0DA}"/>
              </a:ext>
            </a:extLst>
          </p:cNvPr>
          <p:cNvSpPr txBox="1">
            <a:spLocks/>
          </p:cNvSpPr>
          <p:nvPr/>
        </p:nvSpPr>
        <p:spPr>
          <a:xfrm>
            <a:off x="4965431" y="2438400"/>
            <a:ext cx="6586489"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fontAlgn="auto">
              <a:spcBef>
                <a:spcPts val="1000"/>
              </a:spcBef>
              <a:spcAft>
                <a:spcPts val="0"/>
              </a:spcAft>
              <a:buClrTx/>
              <a:buSzTx/>
              <a:tabLst/>
              <a:defRPr/>
            </a:pPr>
            <a:r>
              <a:rPr kumimoji="0" lang="en-US" sz="1700" b="0" i="0" u="none" strike="noStrike" cap="none" spc="0" normalizeH="0" baseline="0" noProof="0">
                <a:ln>
                  <a:noFill/>
                </a:ln>
                <a:effectLst/>
                <a:uLnTx/>
                <a:uFillTx/>
              </a:rPr>
              <a:t>Bachelor of English in Literature &amp; Language; Virginia Tech, Blacksburg, VA</a:t>
            </a:r>
          </a:p>
          <a:p>
            <a:pPr marL="228600" marR="0" lvl="0" fontAlgn="auto">
              <a:spcBef>
                <a:spcPts val="1000"/>
              </a:spcBef>
              <a:spcAft>
                <a:spcPts val="0"/>
              </a:spcAft>
              <a:buClrTx/>
              <a:buSzTx/>
              <a:tabLst/>
              <a:defRPr/>
            </a:pPr>
            <a:r>
              <a:rPr kumimoji="0" lang="en-US" sz="1700" b="0" i="0" u="none" strike="noStrike" cap="none" spc="0" normalizeH="0" baseline="0" noProof="0">
                <a:ln>
                  <a:noFill/>
                </a:ln>
                <a:effectLst/>
                <a:uLnTx/>
                <a:uFillTx/>
              </a:rPr>
              <a:t>Master of Science in Library Science; University of North Carolina, Chapel Hill, NC</a:t>
            </a:r>
          </a:p>
          <a:p>
            <a:pPr marL="685800" marR="0" lvl="1" fontAlgn="auto">
              <a:spcBef>
                <a:spcPts val="500"/>
              </a:spcBef>
              <a:spcAft>
                <a:spcPts val="0"/>
              </a:spcAft>
              <a:buClrTx/>
              <a:buSzTx/>
              <a:tabLst/>
              <a:defRPr/>
            </a:pPr>
            <a:r>
              <a:rPr kumimoji="0" lang="en-US" sz="1700" b="0" i="0" u="none" strike="noStrike" cap="none" spc="0" normalizeH="0" baseline="0" noProof="0">
                <a:ln>
                  <a:noFill/>
                </a:ln>
                <a:effectLst/>
                <a:uLnTx/>
                <a:uFillTx/>
              </a:rPr>
              <a:t>Graduate Certificates: SILS Diversity Advocate, Interdisciplinary Health Communication, Interdisciplinary Health Disparities</a:t>
            </a:r>
          </a:p>
          <a:p>
            <a:pPr marL="228600" marR="0" lvl="0" fontAlgn="auto">
              <a:spcBef>
                <a:spcPts val="1000"/>
              </a:spcBef>
              <a:spcAft>
                <a:spcPts val="0"/>
              </a:spcAft>
              <a:buClrTx/>
              <a:buSzTx/>
              <a:tabLst/>
              <a:defRPr/>
            </a:pPr>
            <a:r>
              <a:rPr kumimoji="0" lang="en-US" sz="1700" b="0" i="0" u="none" strike="noStrike" cap="none" spc="0" normalizeH="0" baseline="0" noProof="0">
                <a:ln>
                  <a:noFill/>
                </a:ln>
                <a:effectLst/>
                <a:uLnTx/>
                <a:uFillTx/>
              </a:rPr>
              <a:t>Community Workshop Series Coordinator</a:t>
            </a:r>
          </a:p>
          <a:p>
            <a:pPr marL="228600" marR="0" lvl="0" fontAlgn="auto">
              <a:spcBef>
                <a:spcPts val="1000"/>
              </a:spcBef>
              <a:spcAft>
                <a:spcPts val="0"/>
              </a:spcAft>
              <a:buClrTx/>
              <a:buSzTx/>
              <a:tabLst/>
              <a:defRPr/>
            </a:pPr>
            <a:r>
              <a:rPr kumimoji="0" lang="en-US" sz="1700" b="0" i="0" u="none" strike="noStrike" cap="none" spc="0" normalizeH="0" baseline="0" noProof="0">
                <a:ln>
                  <a:noFill/>
                </a:ln>
                <a:effectLst/>
                <a:uLnTx/>
                <a:uFillTx/>
              </a:rPr>
              <a:t>UCLA Library – Associate Librarian</a:t>
            </a:r>
          </a:p>
          <a:p>
            <a:pPr lvl="1">
              <a:spcBef>
                <a:spcPts val="1000"/>
              </a:spcBef>
            </a:pPr>
            <a:r>
              <a:rPr lang="en-US" sz="1700"/>
              <a:t>Librarian for English, History, and Comparative Literature, Humanities &amp; Social Sciences Lead for Research Services, and Lead for Teaching &amp; Learning</a:t>
            </a:r>
            <a:endParaRPr kumimoji="0" lang="en-US" sz="1700" b="0" i="0" u="none" strike="noStrike" cap="none" spc="0" normalizeH="0" baseline="0" noProof="0">
              <a:ln>
                <a:noFill/>
              </a:ln>
              <a:effectLst/>
              <a:uLnTx/>
              <a:uFillTx/>
            </a:endParaRPr>
          </a:p>
          <a:p>
            <a:pPr marL="0" marR="0" lvl="0" fontAlgn="auto">
              <a:spcBef>
                <a:spcPts val="1000"/>
              </a:spcBef>
              <a:spcAft>
                <a:spcPts val="0"/>
              </a:spcAft>
              <a:buClrTx/>
              <a:buSzTx/>
              <a:tabLst/>
              <a:defRPr/>
            </a:pPr>
            <a:endParaRPr kumimoji="0" lang="en-US" sz="1700" b="0" i="0" u="none" strike="noStrike" cap="none" spc="0" normalizeH="0" baseline="0" noProof="0">
              <a:ln>
                <a:noFill/>
              </a:ln>
              <a:effectLst/>
              <a:uLnTx/>
              <a:uFillTx/>
            </a:endParaRPr>
          </a:p>
        </p:txBody>
      </p:sp>
      <p:pic>
        <p:nvPicPr>
          <p:cNvPr id="5" name="Content Placeholder 4" descr="A portrait of me.">
            <a:extLst>
              <a:ext uri="{FF2B5EF4-FFF2-40B4-BE49-F238E27FC236}">
                <a16:creationId xmlns:a16="http://schemas.microsoft.com/office/drawing/2014/main" id="{16A23325-898B-424F-8C50-EF20156C18C9}"/>
              </a:ext>
            </a:extLst>
          </p:cNvPr>
          <p:cNvPicPr>
            <a:picLocks noGrp="1" noChangeAspect="1"/>
          </p:cNvPicPr>
          <p:nvPr>
            <p:ph idx="1"/>
          </p:nvPr>
        </p:nvPicPr>
        <p:blipFill rotWithShape="1">
          <a:blip r:embed="rId3"/>
          <a:srcRect l="16203" r="16203"/>
          <a:stretch/>
        </p:blipFill>
        <p:spPr>
          <a:xfrm>
            <a:off x="20" y="10"/>
            <a:ext cx="4635571" cy="6857990"/>
          </a:xfrm>
          <a:prstGeom prst="rect">
            <a:avLst/>
          </a:prstGeom>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287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25">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6C724A-7152-C84F-ADC1-BA6E1DF813D0}"/>
              </a:ext>
            </a:extLst>
          </p:cNvPr>
          <p:cNvSpPr>
            <a:spLocks noGrp="1"/>
          </p:cNvSpPr>
          <p:nvPr>
            <p:ph type="title"/>
          </p:nvPr>
        </p:nvSpPr>
        <p:spPr>
          <a:xfrm>
            <a:off x="823442" y="921715"/>
            <a:ext cx="5163022" cy="2635993"/>
          </a:xfrm>
        </p:spPr>
        <p:txBody>
          <a:bodyPr vert="horz" lIns="91440" tIns="45720" rIns="91440" bIns="45720" rtlCol="0" anchor="b">
            <a:normAutofit/>
          </a:bodyPr>
          <a:lstStyle/>
          <a:p>
            <a:r>
              <a:rPr lang="en-US" sz="4800" kern="1200" dirty="0">
                <a:solidFill>
                  <a:schemeClr val="tx1"/>
                </a:solidFill>
                <a:latin typeface="+mj-lt"/>
                <a:ea typeface="+mj-ea"/>
                <a:cs typeface="+mj-cs"/>
              </a:rPr>
              <a:t>Innovation &amp; Change Management</a:t>
            </a:r>
          </a:p>
        </p:txBody>
      </p:sp>
      <p:sp>
        <p:nvSpPr>
          <p:cNvPr id="39" name="Rectangle 27">
            <a:extLst>
              <a:ext uri="{FF2B5EF4-FFF2-40B4-BE49-F238E27FC236}">
                <a16:creationId xmlns:a16="http://schemas.microsoft.com/office/drawing/2014/main" id="{BC05CA36-AD6A-4ABF-9A05-52E5A143D2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022214"/>
            <a:ext cx="12192000" cy="2835786"/>
          </a:xfrm>
          <a:prstGeom prst="rect">
            <a:avLst/>
          </a:prstGeom>
          <a:gradFill>
            <a:gsLst>
              <a:gs pos="0">
                <a:schemeClr val="accent1"/>
              </a:gs>
              <a:gs pos="78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29">
            <a:extLst>
              <a:ext uri="{FF2B5EF4-FFF2-40B4-BE49-F238E27FC236}">
                <a16:creationId xmlns:a16="http://schemas.microsoft.com/office/drawing/2014/main" id="{D4331EE8-85A4-4588-8D9E-70E534D477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4022220"/>
            <a:ext cx="8153398" cy="2835780"/>
          </a:xfrm>
          <a:prstGeom prst="rect">
            <a:avLst/>
          </a:prstGeom>
          <a:gradFill>
            <a:gsLst>
              <a:gs pos="0">
                <a:srgbClr val="000000">
                  <a:alpha val="63000"/>
                </a:srgbClr>
              </a:gs>
              <a:gs pos="100000">
                <a:schemeClr val="accent1">
                  <a:lumMod val="75000"/>
                </a:schemeClr>
              </a:gs>
            </a:gsLst>
            <a:lin ang="6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31">
            <a:extLst>
              <a:ext uri="{FF2B5EF4-FFF2-40B4-BE49-F238E27FC236}">
                <a16:creationId xmlns:a16="http://schemas.microsoft.com/office/drawing/2014/main" id="{49D6C862-61CC-4B46-8080-96583D653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022219"/>
            <a:ext cx="12253472" cy="2835781"/>
          </a:xfrm>
          <a:prstGeom prst="rect">
            <a:avLst/>
          </a:prstGeom>
          <a:gradFill>
            <a:gsLst>
              <a:gs pos="39000">
                <a:schemeClr val="accent1">
                  <a:lumMod val="50000"/>
                  <a:alpha val="0"/>
                </a:schemeClr>
              </a:gs>
              <a:gs pos="100000">
                <a:srgbClr val="000000">
                  <a:alpha val="72000"/>
                </a:srgb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EB939590-2407-6242-9BE9-4FCCDB804919}"/>
              </a:ext>
            </a:extLst>
          </p:cNvPr>
          <p:cNvSpPr>
            <a:spLocks noGrp="1"/>
          </p:cNvSpPr>
          <p:nvPr>
            <p:ph type="body" idx="1"/>
          </p:nvPr>
        </p:nvSpPr>
        <p:spPr>
          <a:xfrm>
            <a:off x="823442" y="4541263"/>
            <a:ext cx="4662957" cy="1395022"/>
          </a:xfrm>
        </p:spPr>
        <p:txBody>
          <a:bodyPr vert="horz" lIns="91440" tIns="45720" rIns="91440" bIns="45720" rtlCol="0" anchor="t">
            <a:normAutofit/>
          </a:bodyPr>
          <a:lstStyle/>
          <a:p>
            <a:endParaRPr lang="en-US" sz="2400" kern="1200">
              <a:solidFill>
                <a:srgbClr val="FFFFFF"/>
              </a:solidFill>
              <a:latin typeface="+mn-lt"/>
              <a:ea typeface="+mn-ea"/>
              <a:cs typeface="+mn-cs"/>
            </a:endParaRPr>
          </a:p>
        </p:txBody>
      </p:sp>
      <p:pic>
        <p:nvPicPr>
          <p:cNvPr id="7" name="Graphic 6" descr="Lightbulb">
            <a:extLst>
              <a:ext uri="{FF2B5EF4-FFF2-40B4-BE49-F238E27FC236}">
                <a16:creationId xmlns:a16="http://schemas.microsoft.com/office/drawing/2014/main" id="{E3C9E003-135A-429B-BE48-E0908BC15A7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73907" y="658489"/>
            <a:ext cx="5163022" cy="5163022"/>
          </a:xfrm>
          <a:prstGeom prst="rect">
            <a:avLst/>
          </a:prstGeom>
        </p:spPr>
      </p:pic>
      <p:sp>
        <p:nvSpPr>
          <p:cNvPr id="42" name="Rectangle 33">
            <a:extLst>
              <a:ext uri="{FF2B5EF4-FFF2-40B4-BE49-F238E27FC236}">
                <a16:creationId xmlns:a16="http://schemas.microsoft.com/office/drawing/2014/main" id="{E37EECFC-A684-4391-AE85-4CDAF5565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400797"/>
            <a:ext cx="12191998" cy="457203"/>
          </a:xfrm>
          <a:prstGeom prst="rect">
            <a:avLst/>
          </a:prstGeom>
          <a:gradFill>
            <a:gsLst>
              <a:gs pos="0">
                <a:srgbClr val="000000">
                  <a:alpha val="43000"/>
                </a:srgbClr>
              </a:gs>
              <a:gs pos="79000">
                <a:schemeClr val="accent1">
                  <a:lumMod val="75000"/>
                  <a:alpha val="22000"/>
                </a:schemeClr>
              </a:gs>
            </a:gsLst>
            <a:lin ang="21594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19786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8E7E0-6382-EB44-92A1-4B8852661D55}"/>
              </a:ext>
            </a:extLst>
          </p:cNvPr>
          <p:cNvSpPr>
            <a:spLocks noGrp="1"/>
          </p:cNvSpPr>
          <p:nvPr>
            <p:ph type="title"/>
          </p:nvPr>
        </p:nvSpPr>
        <p:spPr/>
        <p:txBody>
          <a:bodyPr/>
          <a:lstStyle/>
          <a:p>
            <a:r>
              <a:rPr lang="en-US" dirty="0"/>
              <a:t>Some Ideas</a:t>
            </a:r>
          </a:p>
        </p:txBody>
      </p:sp>
      <p:sp>
        <p:nvSpPr>
          <p:cNvPr id="3" name="Content Placeholder 2">
            <a:extLst>
              <a:ext uri="{FF2B5EF4-FFF2-40B4-BE49-F238E27FC236}">
                <a16:creationId xmlns:a16="http://schemas.microsoft.com/office/drawing/2014/main" id="{74CB66D9-BECC-514B-A0D3-5AD59B5920A9}"/>
              </a:ext>
            </a:extLst>
          </p:cNvPr>
          <p:cNvSpPr>
            <a:spLocks noGrp="1"/>
          </p:cNvSpPr>
          <p:nvPr>
            <p:ph idx="1"/>
          </p:nvPr>
        </p:nvSpPr>
        <p:spPr/>
        <p:txBody>
          <a:bodyPr/>
          <a:lstStyle/>
          <a:p>
            <a:r>
              <a:rPr lang="en-US" dirty="0"/>
              <a:t>One-shots, credit-bearing courses and the organization of labor in library instruction</a:t>
            </a:r>
          </a:p>
          <a:p>
            <a:r>
              <a:rPr lang="en-US" dirty="0"/>
              <a:t>Campus partnerships &amp; student success</a:t>
            </a:r>
          </a:p>
          <a:p>
            <a:r>
              <a:rPr lang="en-US" dirty="0"/>
              <a:t>Leveraging collections (open textbooks, open scholarship, open educational resources, special and digital collections) </a:t>
            </a:r>
          </a:p>
        </p:txBody>
      </p:sp>
    </p:spTree>
    <p:extLst>
      <p:ext uri="{BB962C8B-B14F-4D97-AF65-F5344CB8AC3E}">
        <p14:creationId xmlns:p14="http://schemas.microsoft.com/office/powerpoint/2010/main" val="38642206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5A5072-7B47-4D32-B52A-4EBBF590B8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715DAF0-AE1B-46C9-8A6B-DB2AA05AB9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 y="-22693"/>
            <a:ext cx="12191999" cy="4374129"/>
          </a:xfrm>
          <a:prstGeom prst="rect">
            <a:avLst/>
          </a:prstGeom>
          <a:gradFill>
            <a:gsLst>
              <a:gs pos="0">
                <a:schemeClr val="accent1">
                  <a:lumMod val="75000"/>
                </a:schemeClr>
              </a:gs>
              <a:gs pos="100000">
                <a:srgbClr val="000000"/>
              </a:gs>
            </a:gsLst>
            <a:lin ang="15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016219D-510E-4184-9090-6D5578A87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908719" y="-3931841"/>
            <a:ext cx="4374557" cy="12192000"/>
          </a:xfrm>
          <a:prstGeom prst="rect">
            <a:avLst/>
          </a:prstGeom>
          <a:gradFill>
            <a:gsLst>
              <a:gs pos="40000">
                <a:schemeClr val="accent1">
                  <a:alpha val="0"/>
                </a:schemeClr>
              </a:gs>
              <a:gs pos="100000">
                <a:schemeClr val="accent1">
                  <a:lumMod val="75000"/>
                  <a:alpha val="52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FF4A713-7B75-4B21-90D7-5AB19547C7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36696" y="-3703868"/>
            <a:ext cx="4374128" cy="11736479"/>
          </a:xfrm>
          <a:prstGeom prst="rect">
            <a:avLst/>
          </a:prstGeom>
          <a:gradFill>
            <a:gsLst>
              <a:gs pos="17000">
                <a:schemeClr val="accent1">
                  <a:alpha val="0"/>
                </a:schemeClr>
              </a:gs>
              <a:gs pos="100000">
                <a:srgbClr val="000000">
                  <a:alpha val="37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C631C0B-6DA6-4E57-8231-CE32B3434A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 y="-22690"/>
            <a:ext cx="8542485" cy="4374126"/>
          </a:xfrm>
          <a:prstGeom prst="rect">
            <a:avLst/>
          </a:prstGeom>
          <a:gradFill>
            <a:gsLst>
              <a:gs pos="0">
                <a:schemeClr val="accent1">
                  <a:lumMod val="50000"/>
                  <a:alpha val="0"/>
                </a:schemeClr>
              </a:gs>
              <a:gs pos="100000">
                <a:srgbClr val="000000">
                  <a:alpha val="25000"/>
                </a:srgb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C29501E6-A978-4A61-9689-9085AF97A5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508972">
            <a:off x="5945431" y="-1032053"/>
            <a:ext cx="4990147" cy="4439131"/>
          </a:xfrm>
          <a:custGeom>
            <a:avLst/>
            <a:gdLst>
              <a:gd name="connsiteX0" fmla="*/ 4990147 w 4990147"/>
              <a:gd name="connsiteY0" fmla="*/ 2229378 h 4439131"/>
              <a:gd name="connsiteX1" fmla="*/ 917384 w 4990147"/>
              <a:gd name="connsiteY1" fmla="*/ 4439131 h 4439131"/>
              <a:gd name="connsiteX2" fmla="*/ 910814 w 4990147"/>
              <a:gd name="connsiteY2" fmla="*/ 4434219 h 4439131"/>
              <a:gd name="connsiteX3" fmla="*/ 0 w 4990147"/>
              <a:gd name="connsiteY3" fmla="*/ 2502877 h 4439131"/>
              <a:gd name="connsiteX4" fmla="*/ 2502877 w 4990147"/>
              <a:gd name="connsiteY4" fmla="*/ 0 h 4439131"/>
              <a:gd name="connsiteX5" fmla="*/ 4954904 w 4990147"/>
              <a:gd name="connsiteY5" fmla="*/ 1998460 h 4439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90147" h="4439131">
                <a:moveTo>
                  <a:pt x="4990147" y="2229378"/>
                </a:moveTo>
                <a:lnTo>
                  <a:pt x="917384" y="4439131"/>
                </a:lnTo>
                <a:lnTo>
                  <a:pt x="910814" y="4434219"/>
                </a:lnTo>
                <a:cubicBezTo>
                  <a:pt x="354557" y="3975154"/>
                  <a:pt x="0" y="3280421"/>
                  <a:pt x="0" y="2502877"/>
                </a:cubicBezTo>
                <a:cubicBezTo>
                  <a:pt x="0" y="1120576"/>
                  <a:pt x="1120576" y="0"/>
                  <a:pt x="2502877" y="0"/>
                </a:cubicBezTo>
                <a:cubicBezTo>
                  <a:pt x="3712390" y="0"/>
                  <a:pt x="4721520" y="857941"/>
                  <a:pt x="4954904" y="1998460"/>
                </a:cubicBezTo>
                <a:close/>
              </a:path>
            </a:pathLst>
          </a:custGeom>
          <a:gradFill>
            <a:gsLst>
              <a:gs pos="0">
                <a:schemeClr val="accent1">
                  <a:alpha val="22000"/>
                </a:schemeClr>
              </a:gs>
              <a:gs pos="87000">
                <a:schemeClr val="accent1">
                  <a:lumMod val="60000"/>
                  <a:lumOff val="40000"/>
                  <a:alpha val="2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91A3121-1104-4340-9A05-4C0537D5F3F7}"/>
              </a:ext>
            </a:extLst>
          </p:cNvPr>
          <p:cNvSpPr>
            <a:spLocks noGrp="1"/>
          </p:cNvSpPr>
          <p:nvPr>
            <p:ph type="title"/>
          </p:nvPr>
        </p:nvSpPr>
        <p:spPr>
          <a:xfrm>
            <a:off x="1314824" y="735106"/>
            <a:ext cx="10053763" cy="2928470"/>
          </a:xfrm>
        </p:spPr>
        <p:txBody>
          <a:bodyPr vert="horz" lIns="91440" tIns="45720" rIns="91440" bIns="45720" rtlCol="0" anchor="b">
            <a:normAutofit/>
          </a:bodyPr>
          <a:lstStyle/>
          <a:p>
            <a:r>
              <a:rPr lang="en-US" sz="4800" kern="1200">
                <a:solidFill>
                  <a:srgbClr val="FFFFFF"/>
                </a:solidFill>
                <a:latin typeface="+mj-lt"/>
                <a:ea typeface="+mj-ea"/>
                <a:cs typeface="+mj-cs"/>
              </a:rPr>
              <a:t>Accessible &amp; Anti-Racist Pedagogy</a:t>
            </a:r>
          </a:p>
        </p:txBody>
      </p:sp>
      <p:sp>
        <p:nvSpPr>
          <p:cNvPr id="3" name="Text Placeholder 2">
            <a:extLst>
              <a:ext uri="{FF2B5EF4-FFF2-40B4-BE49-F238E27FC236}">
                <a16:creationId xmlns:a16="http://schemas.microsoft.com/office/drawing/2014/main" id="{62EAC62F-2547-F445-9DAC-DE8E949C1CAC}"/>
              </a:ext>
            </a:extLst>
          </p:cNvPr>
          <p:cNvSpPr>
            <a:spLocks noGrp="1"/>
          </p:cNvSpPr>
          <p:nvPr>
            <p:ph type="body" idx="1"/>
          </p:nvPr>
        </p:nvSpPr>
        <p:spPr>
          <a:xfrm>
            <a:off x="1350682" y="4870824"/>
            <a:ext cx="10005951" cy="1458258"/>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Tree>
    <p:extLst>
      <p:ext uri="{BB962C8B-B14F-4D97-AF65-F5344CB8AC3E}">
        <p14:creationId xmlns:p14="http://schemas.microsoft.com/office/powerpoint/2010/main" val="763316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ibbon bow icon.">
            <a:extLst>
              <a:ext uri="{FF2B5EF4-FFF2-40B4-BE49-F238E27FC236}">
                <a16:creationId xmlns:a16="http://schemas.microsoft.com/office/drawing/2014/main" id="{0A0D1860-569E-1C46-9D68-4654F919619E}"/>
              </a:ext>
            </a:extLst>
          </p:cNvPr>
          <p:cNvPicPr>
            <a:picLocks noChangeAspect="1"/>
          </p:cNvPicPr>
          <p:nvPr/>
        </p:nvPicPr>
        <p:blipFill>
          <a:blip r:embed="rId3"/>
          <a:srcRect/>
          <a:stretch/>
        </p:blipFill>
        <p:spPr>
          <a:xfrm>
            <a:off x="0" y="0"/>
            <a:ext cx="3524794" cy="3524794"/>
          </a:xfrm>
          <a:prstGeom prst="rect">
            <a:avLst/>
          </a:prstGeom>
        </p:spPr>
      </p:pic>
      <p:sp>
        <p:nvSpPr>
          <p:cNvPr id="2" name="Title 1">
            <a:extLst>
              <a:ext uri="{FF2B5EF4-FFF2-40B4-BE49-F238E27FC236}">
                <a16:creationId xmlns:a16="http://schemas.microsoft.com/office/drawing/2014/main" id="{4B00C97E-BA45-5D43-ADAF-4EF9CA517BE0}"/>
              </a:ext>
            </a:extLst>
          </p:cNvPr>
          <p:cNvSpPr>
            <a:spLocks noGrp="1"/>
          </p:cNvSpPr>
          <p:nvPr>
            <p:ph type="title"/>
          </p:nvPr>
        </p:nvSpPr>
        <p:spPr/>
        <p:txBody>
          <a:bodyPr/>
          <a:lstStyle/>
          <a:p>
            <a:r>
              <a:rPr lang="en-US" dirty="0"/>
              <a:t>Wrapping Up</a:t>
            </a:r>
          </a:p>
        </p:txBody>
      </p:sp>
    </p:spTree>
    <p:extLst>
      <p:ext uri="{BB962C8B-B14F-4D97-AF65-F5344CB8AC3E}">
        <p14:creationId xmlns:p14="http://schemas.microsoft.com/office/powerpoint/2010/main" val="336531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Some of my DEIA Work</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type="body" sz="half" idx="2"/>
          </p:nvPr>
        </p:nvSpPr>
        <p:spPr/>
        <p:txBody>
          <a:bodyPr>
            <a:noAutofit/>
          </a:bodyPr>
          <a:lstStyle/>
          <a:p>
            <a:pPr marL="283464" indent="-283464">
              <a:lnSpc>
                <a:spcPct val="100000"/>
              </a:lnSpc>
              <a:spcBef>
                <a:spcPts val="0"/>
              </a:spcBef>
              <a:buFont typeface="Arial" panose="020B0604020202020204" pitchFamily="34" charset="0"/>
              <a:buChar char="•"/>
            </a:pPr>
            <a:r>
              <a:rPr lang="en-US" dirty="0">
                <a:hlinkClick r:id="rId3"/>
              </a:rPr>
              <a:t>Anti-Racist Pedagogy Workshop Series</a:t>
            </a:r>
            <a:endParaRPr lang="en-US" dirty="0"/>
          </a:p>
          <a:p>
            <a:pPr marL="283464" indent="-283464">
              <a:lnSpc>
                <a:spcPct val="100000"/>
              </a:lnSpc>
              <a:spcBef>
                <a:spcPts val="0"/>
              </a:spcBef>
              <a:buFont typeface="Arial" panose="020B0604020202020204" pitchFamily="34" charset="0"/>
              <a:buChar char="•"/>
            </a:pPr>
            <a:r>
              <a:rPr lang="en-US" dirty="0">
                <a:hlinkClick r:id="rId4"/>
              </a:rPr>
              <a:t>Honors 101i: Research Today: Sources, Tools, and Strategies</a:t>
            </a:r>
            <a:endParaRPr lang="en-US" dirty="0"/>
          </a:p>
          <a:p>
            <a:pPr marL="283464" indent="-283464">
              <a:lnSpc>
                <a:spcPct val="100000"/>
              </a:lnSpc>
              <a:spcBef>
                <a:spcPts val="0"/>
              </a:spcBef>
              <a:buFont typeface="Arial" panose="020B0604020202020204" pitchFamily="34" charset="0"/>
              <a:buChar char="•"/>
            </a:pPr>
            <a:r>
              <a:rPr lang="en-US" dirty="0">
                <a:hlinkClick r:id="rId5"/>
              </a:rPr>
              <a:t>The Mellon Mays Undergraduate Fellowship Writing and Research Training Program at UCLA</a:t>
            </a:r>
            <a:endParaRPr lang="en-US" dirty="0"/>
          </a:p>
          <a:p>
            <a:pPr marL="283464" indent="-283464">
              <a:lnSpc>
                <a:spcPct val="100000"/>
              </a:lnSpc>
              <a:spcBef>
                <a:spcPts val="0"/>
              </a:spcBef>
              <a:buFont typeface="Arial" panose="020B0604020202020204" pitchFamily="34" charset="0"/>
              <a:buChar char="•"/>
            </a:pPr>
            <a:r>
              <a:rPr lang="en-US" dirty="0"/>
              <a:t>User Engagement Accessibility Committee</a:t>
            </a:r>
          </a:p>
          <a:p>
            <a:pPr marL="283464" indent="-283464">
              <a:lnSpc>
                <a:spcPct val="100000"/>
              </a:lnSpc>
              <a:spcBef>
                <a:spcPts val="0"/>
              </a:spcBef>
              <a:buFont typeface="Arial" panose="020B0604020202020204" pitchFamily="34" charset="0"/>
              <a:buChar char="•"/>
            </a:pPr>
            <a:r>
              <a:rPr lang="en-US" dirty="0"/>
              <a:t>UCLA Library Diversity, Equity &amp; Inclusion Committee</a:t>
            </a:r>
          </a:p>
          <a:p>
            <a:pPr marL="283464" indent="-283464">
              <a:lnSpc>
                <a:spcPct val="100000"/>
              </a:lnSpc>
              <a:spcBef>
                <a:spcPts val="0"/>
              </a:spcBef>
              <a:buFont typeface="Arial" panose="020B0604020202020204" pitchFamily="34" charset="0"/>
              <a:buChar char="•"/>
            </a:pPr>
            <a:r>
              <a:rPr lang="en-US" dirty="0"/>
              <a:t>UCLA Library Unified Access Services &amp; User Engagement Anti-Racism Cross-Functional Team</a:t>
            </a:r>
          </a:p>
          <a:p>
            <a:pPr marL="283464" indent="-283464">
              <a:lnSpc>
                <a:spcPct val="100000"/>
              </a:lnSpc>
              <a:spcBef>
                <a:spcPts val="0"/>
              </a:spcBef>
              <a:buFont typeface="Arial" panose="020B0604020202020204" pitchFamily="34" charset="0"/>
              <a:buChar char="•"/>
            </a:pPr>
            <a:r>
              <a:rPr lang="en-US" dirty="0"/>
              <a:t>UCLA Sexual Health Coalition</a:t>
            </a:r>
          </a:p>
          <a:p>
            <a:pPr marL="283464" indent="-283464">
              <a:lnSpc>
                <a:spcPct val="100000"/>
              </a:lnSpc>
              <a:spcBef>
                <a:spcPts val="0"/>
              </a:spcBef>
              <a:buFont typeface="Arial" panose="020B0604020202020204" pitchFamily="34" charset="0"/>
              <a:buChar char="•"/>
            </a:pPr>
            <a:r>
              <a:rPr lang="en-US" dirty="0"/>
              <a:t>ACRL Instruction Section Diversity and Inclusion Task Force</a:t>
            </a:r>
          </a:p>
          <a:p>
            <a:pPr marL="283464" indent="-283464">
              <a:lnSpc>
                <a:spcPct val="100000"/>
              </a:lnSpc>
              <a:spcBef>
                <a:spcPts val="0"/>
              </a:spcBef>
              <a:buFont typeface="Arial" panose="020B0604020202020204" pitchFamily="34" charset="0"/>
              <a:buChar char="•"/>
            </a:pPr>
            <a:r>
              <a:rPr lang="en-US" dirty="0"/>
              <a:t>North Carolina AIDS Action Network</a:t>
            </a:r>
          </a:p>
          <a:p>
            <a:pPr marL="283464" indent="-283464">
              <a:lnSpc>
                <a:spcPct val="100000"/>
              </a:lnSpc>
              <a:spcBef>
                <a:spcPts val="0"/>
              </a:spcBef>
              <a:buFont typeface="Arial" panose="020B0604020202020204" pitchFamily="34" charset="0"/>
              <a:buChar char="•"/>
            </a:pPr>
            <a:r>
              <a:rPr lang="en-US" dirty="0"/>
              <a:t>Planned: Research Practice 110A: Careers in Libraries &amp; Archives</a:t>
            </a:r>
          </a:p>
        </p:txBody>
      </p:sp>
      <p:pic>
        <p:nvPicPr>
          <p:cNvPr id="6" name="Picture Placeholder 5" descr="A self-portait of myself by a window wearing a shirt that reads &quot;there is not silence.&quot;">
            <a:extLst>
              <a:ext uri="{FF2B5EF4-FFF2-40B4-BE49-F238E27FC236}">
                <a16:creationId xmlns:a16="http://schemas.microsoft.com/office/drawing/2014/main" id="{B1D0FC76-493A-A647-B399-1D62EDFAFE30}"/>
              </a:ext>
            </a:extLst>
          </p:cNvPr>
          <p:cNvPicPr>
            <a:picLocks noGrp="1" noChangeAspect="1"/>
          </p:cNvPicPr>
          <p:nvPr>
            <p:ph type="pic" idx="1"/>
          </p:nvPr>
        </p:nvPicPr>
        <p:blipFill>
          <a:blip r:embed="rId6"/>
          <a:srcRect t="10582" b="10582"/>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0487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idx="1"/>
          </p:nvPr>
        </p:nvSpPr>
        <p:spPr/>
        <p:txBody>
          <a:bodyPr>
            <a:normAutofit fontScale="62500" lnSpcReduction="20000"/>
          </a:bodyPr>
          <a:lstStyle/>
          <a:p>
            <a:pPr marL="458788" indent="-458788">
              <a:lnSpc>
                <a:spcPct val="120000"/>
              </a:lnSpc>
              <a:buNone/>
            </a:pPr>
            <a:r>
              <a:rPr lang="en-US" dirty="0" err="1"/>
              <a:t>Agyen</a:t>
            </a:r>
            <a:r>
              <a:rPr lang="en-US" dirty="0"/>
              <a:t>, A., Araújo, J., Johnson, M. W., Lee, S., Newby, A., Romero, R. &amp; </a:t>
            </a:r>
            <a:r>
              <a:rPr lang="en-US" dirty="0" err="1"/>
              <a:t>Westrup</a:t>
            </a:r>
            <a:r>
              <a:rPr lang="en-US" dirty="0"/>
              <a:t>, L. (under review). “Writing and Research Training Program: A UCLA Campus Partnership to Support BIPOC, LGBTQIA, and Disabled Student Researchers.” In Hensley, M.K., Fargo, H.M. &amp; Davis-Kahl, S. (Eds.), </a:t>
            </a:r>
            <a:r>
              <a:rPr lang="en-US" i="1" dirty="0"/>
              <a:t>Undergraduate Research and the Academic Librarian: Case Studies &amp; Best Practices, Volume 2</a:t>
            </a:r>
            <a:r>
              <a:rPr lang="en-US" dirty="0"/>
              <a:t>. </a:t>
            </a:r>
          </a:p>
          <a:p>
            <a:pPr marL="458788" indent="-458788">
              <a:lnSpc>
                <a:spcPct val="120000"/>
              </a:lnSpc>
              <a:buNone/>
            </a:pPr>
            <a:r>
              <a:rPr lang="en-US" dirty="0"/>
              <a:t>Arellano Douglas, V. (2020). Moving from critical assessment to assessment as care. </a:t>
            </a:r>
            <a:r>
              <a:rPr lang="en-US" i="1" dirty="0"/>
              <a:t>Communications in Information Literacy</a:t>
            </a:r>
            <a:r>
              <a:rPr lang="en-US" dirty="0"/>
              <a:t>, </a:t>
            </a:r>
            <a:r>
              <a:rPr lang="en-US" i="1" dirty="0"/>
              <a:t>14</a:t>
            </a:r>
            <a:r>
              <a:rPr lang="en-US" dirty="0"/>
              <a:t>(1), 4. </a:t>
            </a:r>
          </a:p>
          <a:p>
            <a:pPr marL="458788" indent="-458788">
              <a:lnSpc>
                <a:spcPct val="120000"/>
              </a:lnSpc>
              <a:buNone/>
            </a:pPr>
            <a:r>
              <a:rPr lang="en-US" dirty="0"/>
              <a:t>Harper, T., </a:t>
            </a:r>
            <a:r>
              <a:rPr lang="en-US" dirty="0" err="1"/>
              <a:t>Mody</a:t>
            </a:r>
            <a:r>
              <a:rPr lang="en-US" dirty="0"/>
              <a:t>, N., </a:t>
            </a:r>
            <a:r>
              <a:rPr lang="en-US" dirty="0" err="1"/>
              <a:t>Ravaei</a:t>
            </a:r>
            <a:r>
              <a:rPr lang="en-US" dirty="0"/>
              <a:t>, K., Romero, R., &amp; Worsham, D. (2020). The WI+ RE Way. </a:t>
            </a:r>
            <a:r>
              <a:rPr lang="en-US" i="1" dirty="0"/>
              <a:t>Journal of New Librarianship</a:t>
            </a:r>
            <a:r>
              <a:rPr lang="en-US" dirty="0"/>
              <a:t>, </a:t>
            </a:r>
            <a:r>
              <a:rPr lang="en-US" i="1" dirty="0"/>
              <a:t>5</a:t>
            </a:r>
            <a:r>
              <a:rPr lang="en-US" dirty="0"/>
              <a:t>(1), 1-24.</a:t>
            </a:r>
          </a:p>
          <a:p>
            <a:pPr marL="458788" indent="-458788">
              <a:lnSpc>
                <a:spcPct val="120000"/>
              </a:lnSpc>
              <a:buNone/>
            </a:pPr>
            <a:r>
              <a:rPr lang="en-US" dirty="0"/>
              <a:t>Johnson, M. W., </a:t>
            </a:r>
            <a:r>
              <a:rPr lang="en-US" dirty="0" err="1"/>
              <a:t>Abumeeiz</a:t>
            </a:r>
            <a:r>
              <a:rPr lang="en-US" dirty="0"/>
              <a:t>, S., &amp; </a:t>
            </a:r>
            <a:r>
              <a:rPr lang="en-US" dirty="0" err="1"/>
              <a:t>McAulay</a:t>
            </a:r>
            <a:r>
              <a:rPr lang="en-US" dirty="0"/>
              <a:t>, E. (2021). Teaching in the digital library: A partnership between teaching librarians and digital library staff. </a:t>
            </a:r>
            <a:r>
              <a:rPr lang="en-US" i="1" dirty="0"/>
              <a:t>College &amp; Research Libraries News</a:t>
            </a:r>
            <a:r>
              <a:rPr lang="en-US" dirty="0"/>
              <a:t>, </a:t>
            </a:r>
            <a:r>
              <a:rPr lang="en-US" i="1" dirty="0"/>
              <a:t>82</a:t>
            </a:r>
            <a:r>
              <a:rPr lang="en-US" dirty="0"/>
              <a:t>(7), 302.</a:t>
            </a:r>
          </a:p>
          <a:p>
            <a:pPr marL="458788" indent="-458788">
              <a:lnSpc>
                <a:spcPct val="120000"/>
              </a:lnSpc>
              <a:buNone/>
            </a:pPr>
            <a:r>
              <a:rPr lang="en-US" dirty="0"/>
              <a:t>Johnson, M. W., &amp; Lasher, M. (2020). The Community Workshop Series: A Case Study for Community-Engaged Learning in LIS. </a:t>
            </a:r>
            <a:r>
              <a:rPr lang="en-US" i="1" dirty="0"/>
              <a:t>Library Trends</a:t>
            </a:r>
            <a:r>
              <a:rPr lang="en-US" dirty="0"/>
              <a:t>, </a:t>
            </a:r>
            <a:r>
              <a:rPr lang="en-US" i="1" dirty="0"/>
              <a:t>69</a:t>
            </a:r>
            <a:r>
              <a:rPr lang="en-US" dirty="0"/>
              <a:t>(4), 752-767.</a:t>
            </a:r>
          </a:p>
        </p:txBody>
      </p:sp>
    </p:spTree>
    <p:extLst>
      <p:ext uri="{BB962C8B-B14F-4D97-AF65-F5344CB8AC3E}">
        <p14:creationId xmlns:p14="http://schemas.microsoft.com/office/powerpoint/2010/main" val="2297948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D568D-4DEF-7141-B5EA-C7C921DEC7C5}"/>
              </a:ext>
            </a:extLst>
          </p:cNvPr>
          <p:cNvSpPr>
            <a:spLocks noGrp="1"/>
          </p:cNvSpPr>
          <p:nvPr>
            <p:ph type="title"/>
          </p:nvPr>
        </p:nvSpPr>
        <p:spPr/>
        <p:txBody>
          <a:bodyPr/>
          <a:lstStyle/>
          <a:p>
            <a:r>
              <a:rPr lang="en-US" dirty="0"/>
              <a:t>Contact</a:t>
            </a:r>
            <a:r>
              <a:rPr lang="en-US" baseline="0" dirty="0"/>
              <a:t> Me</a:t>
            </a:r>
            <a:endParaRPr lang="en-US" dirty="0"/>
          </a:p>
        </p:txBody>
      </p:sp>
      <p:pic>
        <p:nvPicPr>
          <p:cNvPr id="32" name="Picture 31" descr="Me helping a colleague at a computer station.">
            <a:extLst>
              <a:ext uri="{FF2B5EF4-FFF2-40B4-BE49-F238E27FC236}">
                <a16:creationId xmlns:a16="http://schemas.microsoft.com/office/drawing/2014/main" id="{2CFEBEAA-DA1D-E64F-AE08-32270EC7E2E2}"/>
              </a:ext>
            </a:extLst>
          </p:cNvPr>
          <p:cNvPicPr>
            <a:picLocks noChangeAspect="1"/>
          </p:cNvPicPr>
          <p:nvPr/>
        </p:nvPicPr>
        <p:blipFill>
          <a:blip r:embed="rId3"/>
          <a:stretch>
            <a:fillRect/>
          </a:stretch>
        </p:blipFill>
        <p:spPr>
          <a:xfrm>
            <a:off x="-364599" y="-201599"/>
            <a:ext cx="12556599" cy="7059599"/>
          </a:xfrm>
          <a:prstGeom prst="rect">
            <a:avLst/>
          </a:prstGeom>
        </p:spPr>
      </p:pic>
      <p:sp>
        <p:nvSpPr>
          <p:cNvPr id="33" name="Rectangle 32">
            <a:extLst>
              <a:ext uri="{FF2B5EF4-FFF2-40B4-BE49-F238E27FC236}">
                <a16:creationId xmlns:a16="http://schemas.microsoft.com/office/drawing/2014/main" id="{8C75B12F-500D-064D-89D6-B0EF311BD663}"/>
              </a:ext>
              <a:ext uri="{C183D7F6-B498-43B3-948B-1728B52AA6E4}">
                <adec:decorative xmlns:adec="http://schemas.microsoft.com/office/drawing/2017/decorative" val="1"/>
              </a:ext>
            </a:extLst>
          </p:cNvPr>
          <p:cNvSpPr/>
          <p:nvPr/>
        </p:nvSpPr>
        <p:spPr>
          <a:xfrm>
            <a:off x="-423867" y="4517726"/>
            <a:ext cx="12675135" cy="2473024"/>
          </a:xfrm>
          <a:prstGeom prst="rect">
            <a:avLst/>
          </a:prstGeom>
          <a:solidFill>
            <a:srgbClr val="D1C2D5"/>
          </a:solidFill>
          <a:ln w="31750" cap="rnd">
            <a:noFill/>
            <a:round/>
          </a:ln>
          <a:effectLst>
            <a:glow rad="342900">
              <a:srgbClr val="D1C2D5">
                <a:alpha val="85000"/>
              </a:srgb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My logo.">
            <a:extLst>
              <a:ext uri="{FF2B5EF4-FFF2-40B4-BE49-F238E27FC236}">
                <a16:creationId xmlns:a16="http://schemas.microsoft.com/office/drawing/2014/main" id="{57836004-51C6-3F47-AE1B-46E7275C67D1}"/>
              </a:ext>
            </a:extLst>
          </p:cNvPr>
          <p:cNvPicPr>
            <a:picLocks noChangeAspect="1"/>
          </p:cNvPicPr>
          <p:nvPr/>
        </p:nvPicPr>
        <p:blipFill>
          <a:blip r:embed="rId4"/>
          <a:stretch>
            <a:fillRect/>
          </a:stretch>
        </p:blipFill>
        <p:spPr>
          <a:xfrm>
            <a:off x="1185271" y="4599918"/>
            <a:ext cx="4134386" cy="2324457"/>
          </a:xfrm>
          <a:prstGeom prst="rect">
            <a:avLst/>
          </a:prstGeom>
        </p:spPr>
      </p:pic>
      <p:sp>
        <p:nvSpPr>
          <p:cNvPr id="30" name="TextBox 29">
            <a:extLst>
              <a:ext uri="{FF2B5EF4-FFF2-40B4-BE49-F238E27FC236}">
                <a16:creationId xmlns:a16="http://schemas.microsoft.com/office/drawing/2014/main" id="{E0D4483F-9C95-0D41-9CC5-2CE26615272C}"/>
              </a:ext>
            </a:extLst>
          </p:cNvPr>
          <p:cNvSpPr txBox="1"/>
          <p:nvPr/>
        </p:nvSpPr>
        <p:spPr>
          <a:xfrm>
            <a:off x="4953397" y="4884983"/>
            <a:ext cx="7074480" cy="369332"/>
          </a:xfrm>
          <a:prstGeom prst="rect">
            <a:avLst/>
          </a:prstGeom>
          <a:noFill/>
        </p:spPr>
        <p:txBody>
          <a:bodyPr wrap="square" rtlCol="0">
            <a:spAutoFit/>
          </a:bodyPr>
          <a:lstStyle/>
          <a:p>
            <a:r>
              <a:rPr lang="en-US" dirty="0">
                <a:latin typeface="Constantia" panose="02030602050306030303" pitchFamily="18" charset="0"/>
              </a:rPr>
              <a:t>Matthew </a:t>
            </a:r>
            <a:r>
              <a:rPr lang="en-US" dirty="0" err="1">
                <a:latin typeface="Constantia" panose="02030602050306030303" pitchFamily="18" charset="0"/>
              </a:rPr>
              <a:t>Weirick</a:t>
            </a:r>
            <a:r>
              <a:rPr lang="en-US" dirty="0">
                <a:latin typeface="Constantia" panose="02030602050306030303" pitchFamily="18" charset="0"/>
              </a:rPr>
              <a:t> Johnson</a:t>
            </a:r>
          </a:p>
        </p:txBody>
      </p:sp>
      <p:pic>
        <p:nvPicPr>
          <p:cNvPr id="19" name="Picture 18" descr="Website icon.">
            <a:extLst>
              <a:ext uri="{FF2B5EF4-FFF2-40B4-BE49-F238E27FC236}">
                <a16:creationId xmlns:a16="http://schemas.microsoft.com/office/drawing/2014/main" id="{31C2660D-6738-2248-B676-71EA3E3CA5A0}"/>
              </a:ext>
            </a:extLst>
          </p:cNvPr>
          <p:cNvPicPr>
            <a:picLocks noChangeAspect="1"/>
          </p:cNvPicPr>
          <p:nvPr/>
        </p:nvPicPr>
        <p:blipFill>
          <a:blip r:embed="rId5"/>
          <a:stretch>
            <a:fillRect/>
          </a:stretch>
        </p:blipFill>
        <p:spPr>
          <a:xfrm>
            <a:off x="4676195" y="5223331"/>
            <a:ext cx="240241" cy="220128"/>
          </a:xfrm>
          <a:prstGeom prst="rect">
            <a:avLst/>
          </a:prstGeom>
        </p:spPr>
      </p:pic>
      <p:sp>
        <p:nvSpPr>
          <p:cNvPr id="3" name="TextBox 2">
            <a:extLst>
              <a:ext uri="{FF2B5EF4-FFF2-40B4-BE49-F238E27FC236}">
                <a16:creationId xmlns:a16="http://schemas.microsoft.com/office/drawing/2014/main" id="{B8C295EB-7DE1-764C-ABD0-4BFE278C833C}"/>
              </a:ext>
            </a:extLst>
          </p:cNvPr>
          <p:cNvSpPr txBox="1"/>
          <p:nvPr/>
        </p:nvSpPr>
        <p:spPr>
          <a:xfrm>
            <a:off x="4953397" y="5148729"/>
            <a:ext cx="3194304" cy="369332"/>
          </a:xfrm>
          <a:prstGeom prst="rect">
            <a:avLst/>
          </a:prstGeom>
          <a:noFill/>
        </p:spPr>
        <p:txBody>
          <a:bodyPr wrap="square" rtlCol="0">
            <a:spAutoFit/>
          </a:bodyPr>
          <a:lstStyle/>
          <a:p>
            <a:r>
              <a:rPr lang="en-US" dirty="0">
                <a:latin typeface="Constantia" panose="02030602050306030303" pitchFamily="18" charset="0"/>
                <a:hlinkClick r:id="rId6"/>
              </a:rPr>
              <a:t>academic.mattweirick.com</a:t>
            </a:r>
            <a:endParaRPr lang="en-US" dirty="0">
              <a:latin typeface="Constantia" panose="02030602050306030303" pitchFamily="18" charset="0"/>
            </a:endParaRPr>
          </a:p>
        </p:txBody>
      </p:sp>
      <p:pic>
        <p:nvPicPr>
          <p:cNvPr id="23" name="Picture 22" descr="Email icon.">
            <a:extLst>
              <a:ext uri="{FF2B5EF4-FFF2-40B4-BE49-F238E27FC236}">
                <a16:creationId xmlns:a16="http://schemas.microsoft.com/office/drawing/2014/main" id="{71A27037-2BF2-ED47-B522-A33A49A9CCE5}"/>
              </a:ext>
            </a:extLst>
          </p:cNvPr>
          <p:cNvPicPr>
            <a:picLocks noChangeAspect="1"/>
          </p:cNvPicPr>
          <p:nvPr/>
        </p:nvPicPr>
        <p:blipFill>
          <a:blip r:embed="rId7"/>
          <a:stretch>
            <a:fillRect/>
          </a:stretch>
        </p:blipFill>
        <p:spPr>
          <a:xfrm>
            <a:off x="4676195" y="5504403"/>
            <a:ext cx="240241" cy="220128"/>
          </a:xfrm>
          <a:prstGeom prst="rect">
            <a:avLst/>
          </a:prstGeom>
        </p:spPr>
      </p:pic>
      <p:sp>
        <p:nvSpPr>
          <p:cNvPr id="4" name="TextBox 3">
            <a:extLst>
              <a:ext uri="{FF2B5EF4-FFF2-40B4-BE49-F238E27FC236}">
                <a16:creationId xmlns:a16="http://schemas.microsoft.com/office/drawing/2014/main" id="{7DE45DEE-5C7D-C14D-ADA9-36CE95BE00C7}"/>
              </a:ext>
            </a:extLst>
          </p:cNvPr>
          <p:cNvSpPr txBox="1"/>
          <p:nvPr/>
        </p:nvSpPr>
        <p:spPr>
          <a:xfrm>
            <a:off x="4953397" y="5429965"/>
            <a:ext cx="3511296" cy="369332"/>
          </a:xfrm>
          <a:prstGeom prst="rect">
            <a:avLst/>
          </a:prstGeom>
          <a:noFill/>
        </p:spPr>
        <p:txBody>
          <a:bodyPr wrap="square" rtlCol="0">
            <a:spAutoFit/>
          </a:bodyPr>
          <a:lstStyle/>
          <a:p>
            <a:r>
              <a:rPr lang="en-US" dirty="0">
                <a:latin typeface="Constantia" panose="02030602050306030303" pitchFamily="18" charset="0"/>
                <a:hlinkClick r:id="rId8"/>
              </a:rPr>
              <a:t>matt@mattweirick.com</a:t>
            </a:r>
            <a:endParaRPr lang="en-US" dirty="0">
              <a:latin typeface="Constantia" panose="02030602050306030303" pitchFamily="18" charset="0"/>
            </a:endParaRPr>
          </a:p>
        </p:txBody>
      </p:sp>
    </p:spTree>
    <p:extLst>
      <p:ext uri="{BB962C8B-B14F-4D97-AF65-F5344CB8AC3E}">
        <p14:creationId xmlns:p14="http://schemas.microsoft.com/office/powerpoint/2010/main" val="374667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Placeholder 5" descr="A cup of coffee on a monthly planner.">
            <a:extLst>
              <a:ext uri="{FF2B5EF4-FFF2-40B4-BE49-F238E27FC236}">
                <a16:creationId xmlns:a16="http://schemas.microsoft.com/office/drawing/2014/main" id="{27A876F6-3AB0-E740-A118-C3DDFF25A939}"/>
              </a:ext>
            </a:extLst>
          </p:cNvPr>
          <p:cNvPicPr>
            <a:picLocks noGrp="1" noChangeAspect="1"/>
          </p:cNvPicPr>
          <p:nvPr>
            <p:ph type="pic" idx="1"/>
          </p:nvPr>
        </p:nvPicPr>
        <p:blipFill rotWithShape="1">
          <a:blip r:embed="rId3"/>
          <a:srcRect r="5882" b="-1"/>
          <a:stretch/>
        </p:blipFill>
        <p:spPr>
          <a:xfrm>
            <a:off x="1"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Agenda</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type="body" sz="half" idx="2"/>
          </p:nvPr>
        </p:nvSpPr>
        <p:spPr>
          <a:xfrm>
            <a:off x="7531610" y="2434201"/>
            <a:ext cx="3822189" cy="3742762"/>
          </a:xfrm>
        </p:spPr>
        <p:txBody>
          <a:bodyPr vert="horz" lIns="91440" tIns="45720" rIns="91440" bIns="45720" rtlCol="0">
            <a:normAutofit/>
          </a:bodyPr>
          <a:lstStyle/>
          <a:p>
            <a:pPr indent="-228600">
              <a:buFont typeface="Arial" panose="020B0604020202020204" pitchFamily="34" charset="0"/>
              <a:buChar char="•"/>
            </a:pPr>
            <a:r>
              <a:rPr lang="en-US" sz="2000" dirty="0"/>
              <a:t>Background Information &amp; Considerations</a:t>
            </a:r>
          </a:p>
          <a:p>
            <a:pPr indent="-228600">
              <a:buFont typeface="Arial" panose="020B0604020202020204" pitchFamily="34" charset="0"/>
              <a:buChar char="•"/>
            </a:pPr>
            <a:r>
              <a:rPr lang="en-US" sz="2000" dirty="0"/>
              <a:t>An Immodest Proposal</a:t>
            </a:r>
          </a:p>
          <a:p>
            <a:pPr indent="-228600">
              <a:buFont typeface="Arial" panose="020B0604020202020204" pitchFamily="34" charset="0"/>
              <a:buChar char="•"/>
            </a:pPr>
            <a:r>
              <a:rPr lang="en-US" sz="2000" dirty="0"/>
              <a:t>Wrap-up</a:t>
            </a:r>
          </a:p>
          <a:p>
            <a:endParaRPr lang="en-US" sz="1400" dirty="0"/>
          </a:p>
          <a:p>
            <a:r>
              <a:rPr lang="en-US" sz="1400" dirty="0"/>
              <a:t>Photo by </a:t>
            </a:r>
            <a:r>
              <a:rPr lang="en-US" sz="1400" dirty="0">
                <a:hlinkClick r:id="rId4"/>
              </a:rPr>
              <a:t>Estée Janssens</a:t>
            </a:r>
            <a:r>
              <a:rPr lang="en-US" sz="1400" dirty="0"/>
              <a:t> on </a:t>
            </a:r>
            <a:r>
              <a:rPr lang="en-US" sz="1400" dirty="0">
                <a:hlinkClick r:id="rId5"/>
              </a:rPr>
              <a:t>Unsplash</a:t>
            </a:r>
            <a:r>
              <a:rPr lang="en-US" sz="1400" dirty="0"/>
              <a:t> </a:t>
            </a:r>
          </a:p>
        </p:txBody>
      </p:sp>
    </p:spTree>
    <p:extLst>
      <p:ext uri="{BB962C8B-B14F-4D97-AF65-F5344CB8AC3E}">
        <p14:creationId xmlns:p14="http://schemas.microsoft.com/office/powerpoint/2010/main" val="1413386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icon.">
            <a:extLst>
              <a:ext uri="{FF2B5EF4-FFF2-40B4-BE49-F238E27FC236}">
                <a16:creationId xmlns:a16="http://schemas.microsoft.com/office/drawing/2014/main" id="{AE638D23-3A88-F04D-9F10-DC4239407352}"/>
              </a:ext>
            </a:extLst>
          </p:cNvPr>
          <p:cNvPicPr>
            <a:picLocks noChangeAspect="1"/>
          </p:cNvPicPr>
          <p:nvPr/>
        </p:nvPicPr>
        <p:blipFill>
          <a:blip r:embed="rId3"/>
          <a:stretch>
            <a:fillRect/>
          </a:stretch>
        </p:blipFill>
        <p:spPr>
          <a:xfrm>
            <a:off x="0" y="0"/>
            <a:ext cx="3524794" cy="3524794"/>
          </a:xfrm>
          <a:prstGeom prst="rect">
            <a:avLst/>
          </a:prstGeom>
        </p:spPr>
      </p:pic>
      <p:sp>
        <p:nvSpPr>
          <p:cNvPr id="2" name="Title 1">
            <a:extLst>
              <a:ext uri="{FF2B5EF4-FFF2-40B4-BE49-F238E27FC236}">
                <a16:creationId xmlns:a16="http://schemas.microsoft.com/office/drawing/2014/main" id="{068B5D0B-2311-C84A-80C6-3DCFE9ACA83B}"/>
              </a:ext>
            </a:extLst>
          </p:cNvPr>
          <p:cNvSpPr>
            <a:spLocks noGrp="1"/>
          </p:cNvSpPr>
          <p:nvPr>
            <p:ph type="title"/>
          </p:nvPr>
        </p:nvSpPr>
        <p:spPr/>
        <p:txBody>
          <a:bodyPr/>
          <a:lstStyle/>
          <a:p>
            <a:r>
              <a:rPr lang="en-US" dirty="0"/>
              <a:t>Background Information &amp; Considerations</a:t>
            </a:r>
          </a:p>
        </p:txBody>
      </p:sp>
    </p:spTree>
    <p:extLst>
      <p:ext uri="{BB962C8B-B14F-4D97-AF65-F5344CB8AC3E}">
        <p14:creationId xmlns:p14="http://schemas.microsoft.com/office/powerpoint/2010/main" val="269915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Prompt</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idx="1"/>
          </p:nvPr>
        </p:nvSpPr>
        <p:spPr>
          <a:xfrm>
            <a:off x="4810259" y="649480"/>
            <a:ext cx="6555347" cy="5546047"/>
          </a:xfrm>
        </p:spPr>
        <p:txBody>
          <a:bodyPr anchor="ctr">
            <a:normAutofit/>
          </a:bodyPr>
          <a:lstStyle/>
          <a:p>
            <a:pPr marL="0" indent="0">
              <a:buNone/>
            </a:pPr>
            <a:r>
              <a:rPr lang="en-US" sz="2000"/>
              <a:t>Please design and deliver a 30-40 minute presentation discussing your vision to expand, promote, and assess Cook Library’s course-integrated instruction program. Please address the following points:</a:t>
            </a:r>
          </a:p>
          <a:p>
            <a:r>
              <a:rPr lang="en-US" sz="2000"/>
              <a:t>What type of leadership role will you take?</a:t>
            </a:r>
          </a:p>
          <a:p>
            <a:r>
              <a:rPr lang="en-US" sz="2000"/>
              <a:t>How will you plan to leverage the Student Success Librarian position, Special Collections and University Archives, the new credit-bearing information literacy course, partners across campus, and the new university and library strategic plan during this process?</a:t>
            </a:r>
          </a:p>
          <a:p>
            <a:r>
              <a:rPr lang="en-US" sz="2000"/>
              <a:t>What emerging trends or innovations will you invoke?</a:t>
            </a:r>
          </a:p>
          <a:p>
            <a:r>
              <a:rPr lang="en-US" sz="2000"/>
              <a:t>What challenges and opportunities do you see?</a:t>
            </a:r>
          </a:p>
        </p:txBody>
      </p:sp>
    </p:spTree>
    <p:extLst>
      <p:ext uri="{BB962C8B-B14F-4D97-AF65-F5344CB8AC3E}">
        <p14:creationId xmlns:p14="http://schemas.microsoft.com/office/powerpoint/2010/main" val="309601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383DF-4191-1044-87D1-7AC06280E0A2}"/>
              </a:ext>
            </a:extLst>
          </p:cNvPr>
          <p:cNvSpPr>
            <a:spLocks noGrp="1"/>
          </p:cNvSpPr>
          <p:nvPr>
            <p:ph type="title"/>
          </p:nvPr>
        </p:nvSpPr>
        <p:spPr/>
        <p:txBody>
          <a:bodyPr/>
          <a:lstStyle/>
          <a:p>
            <a:r>
              <a:rPr lang="en-US" dirty="0">
                <a:solidFill>
                  <a:schemeClr val="bg1"/>
                </a:solidFill>
              </a:rPr>
              <a:t>Anti-Racism Statement</a:t>
            </a:r>
          </a:p>
        </p:txBody>
      </p:sp>
      <p:sp>
        <p:nvSpPr>
          <p:cNvPr id="3" name="Content Placeholder 2">
            <a:extLst>
              <a:ext uri="{FF2B5EF4-FFF2-40B4-BE49-F238E27FC236}">
                <a16:creationId xmlns:a16="http://schemas.microsoft.com/office/drawing/2014/main" id="{87E7E948-157F-D249-B7B4-487C65AD926F}"/>
              </a:ext>
            </a:extLst>
          </p:cNvPr>
          <p:cNvSpPr>
            <a:spLocks noGrp="1"/>
          </p:cNvSpPr>
          <p:nvPr>
            <p:ph idx="1"/>
          </p:nvPr>
        </p:nvSpPr>
        <p:spPr/>
        <p:txBody>
          <a:bodyPr>
            <a:normAutofit/>
          </a:bodyPr>
          <a:lstStyle/>
          <a:p>
            <a:r>
              <a:rPr lang="en-US" dirty="0">
                <a:solidFill>
                  <a:schemeClr val="bg1"/>
                </a:solidFill>
              </a:rPr>
              <a:t>Research and Instruction will complete an examination and assessment of instruction strategies, activities, and the department will also provide for regular review of instruction practices to demonstrate anti-racist pedagogy.</a:t>
            </a:r>
          </a:p>
          <a:p>
            <a:r>
              <a:rPr lang="en-US" dirty="0">
                <a:solidFill>
                  <a:schemeClr val="bg1"/>
                </a:solidFill>
              </a:rPr>
              <a:t>Complete a user experience study to assess the experiences of BIPOC students in the library and with library representatives in the classroom and report findings publicly so that we may use them to inform change in our spaces, services and interactions.</a:t>
            </a:r>
          </a:p>
        </p:txBody>
      </p:sp>
    </p:spTree>
    <p:extLst>
      <p:ext uri="{BB962C8B-B14F-4D97-AF65-F5344CB8AC3E}">
        <p14:creationId xmlns:p14="http://schemas.microsoft.com/office/powerpoint/2010/main" val="24786223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4"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383DF-4191-1044-87D1-7AC06280E0A2}"/>
              </a:ext>
            </a:extLst>
          </p:cNvPr>
          <p:cNvSpPr>
            <a:spLocks noGrp="1"/>
          </p:cNvSpPr>
          <p:nvPr>
            <p:ph type="title"/>
          </p:nvPr>
        </p:nvSpPr>
        <p:spPr>
          <a:xfrm>
            <a:off x="2880360" y="841248"/>
            <a:ext cx="6227064" cy="1234440"/>
          </a:xfrm>
        </p:spPr>
        <p:txBody>
          <a:bodyPr anchor="t">
            <a:normAutofit/>
          </a:bodyPr>
          <a:lstStyle/>
          <a:p>
            <a:r>
              <a:rPr lang="en-US" sz="4000">
                <a:solidFill>
                  <a:schemeClr val="accent1"/>
                </a:solidFill>
              </a:rPr>
              <a:t>Strategic Plan </a:t>
            </a:r>
          </a:p>
        </p:txBody>
      </p:sp>
      <p:sp>
        <p:nvSpPr>
          <p:cNvPr id="35" name="Isosceles Triangle 3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87E7E948-157F-D249-B7B4-487C65AD926F}"/>
              </a:ext>
            </a:extLst>
          </p:cNvPr>
          <p:cNvSpPr>
            <a:spLocks noGrp="1"/>
          </p:cNvSpPr>
          <p:nvPr>
            <p:ph idx="1"/>
          </p:nvPr>
        </p:nvSpPr>
        <p:spPr>
          <a:xfrm>
            <a:off x="2880360" y="2249424"/>
            <a:ext cx="6227064" cy="3803904"/>
          </a:xfrm>
        </p:spPr>
        <p:txBody>
          <a:bodyPr>
            <a:normAutofit/>
          </a:bodyPr>
          <a:lstStyle/>
          <a:p>
            <a:pPr lvl="0"/>
            <a:r>
              <a:rPr lang="en-US" sz="1600" dirty="0"/>
              <a:t>Review the effectiveness of our instruction program and lessons learned from virtual instruction, including implementing a for-credit course, mapping high impact courses, and determining asynchronous vs. synchronous one-shot best practice.</a:t>
            </a:r>
          </a:p>
          <a:p>
            <a:r>
              <a:rPr lang="en-US" sz="1600" dirty="0"/>
              <a:t>Support a diversity-rich learning experience for students by increasing diversity in library purchased or subscribed collections, unique collections, and instruction practice. Establish appropriate partnerships to meet this action. </a:t>
            </a:r>
          </a:p>
          <a:p>
            <a:r>
              <a:rPr lang="en-US" sz="1600" dirty="0"/>
              <a:t>Make digital and physical services more accessible.</a:t>
            </a:r>
          </a:p>
          <a:p>
            <a:r>
              <a:rPr lang="en-US" sz="1600" dirty="0"/>
              <a:t>Support students' experiential learning and internship/field study experiences in the library and across campus, including students pursuing entrepreneurship, startup, and venture creation opportunities.</a:t>
            </a:r>
          </a:p>
          <a:p>
            <a:endParaRPr lang="en-US" sz="1600" dirty="0"/>
          </a:p>
          <a:p>
            <a:endParaRPr lang="en-US" sz="1600" dirty="0"/>
          </a:p>
          <a:p>
            <a:pPr marL="0" indent="0">
              <a:buNone/>
            </a:pPr>
            <a:endParaRPr lang="en-US" sz="1600" dirty="0"/>
          </a:p>
          <a:p>
            <a:endParaRPr lang="en-US" sz="1600" dirty="0"/>
          </a:p>
          <a:p>
            <a:endParaRPr lang="en-US" sz="1600" dirty="0"/>
          </a:p>
          <a:p>
            <a:endParaRPr lang="en-US" sz="1600" dirty="0"/>
          </a:p>
          <a:p>
            <a:pPr lvl="0"/>
            <a:endParaRPr lang="en-US" sz="1600" dirty="0"/>
          </a:p>
          <a:p>
            <a:pPr lvl="0"/>
            <a:endParaRPr lang="en-US" sz="1600" dirty="0"/>
          </a:p>
        </p:txBody>
      </p:sp>
    </p:spTree>
    <p:extLst>
      <p:ext uri="{BB962C8B-B14F-4D97-AF65-F5344CB8AC3E}">
        <p14:creationId xmlns:p14="http://schemas.microsoft.com/office/powerpoint/2010/main" val="277609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54A3646-77FE-4862-96CE-45260829B1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9">
            <a:extLst>
              <a:ext uri="{FF2B5EF4-FFF2-40B4-BE49-F238E27FC236}">
                <a16:creationId xmlns:a16="http://schemas.microsoft.com/office/drawing/2014/main" id="{3F6FA249-9C10-48B9-9F72-1F333D8A94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34" name="Freeform 5">
              <a:extLst>
                <a:ext uri="{FF2B5EF4-FFF2-40B4-BE49-F238E27FC236}">
                  <a16:creationId xmlns:a16="http://schemas.microsoft.com/office/drawing/2014/main" id="{036894FA-6F9A-4863-AEC5-B734F4226C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06513" y="0"/>
              <a:ext cx="3862388" cy="6843713"/>
            </a:xfrm>
            <a:custGeom>
              <a:avLst/>
              <a:gdLst/>
              <a:ahLst/>
              <a:cxnLst/>
              <a:rect l="0" t="0" r="r" b="b"/>
              <a:pathLst>
                <a:path w="813" h="1440">
                  <a:moveTo>
                    <a:pt x="813" y="0"/>
                  </a:moveTo>
                  <a:cubicBezTo>
                    <a:pt x="331" y="221"/>
                    <a:pt x="0" y="1039"/>
                    <a:pt x="43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2" name="Freeform 6">
              <a:extLst>
                <a:ext uri="{FF2B5EF4-FFF2-40B4-BE49-F238E27FC236}">
                  <a16:creationId xmlns:a16="http://schemas.microsoft.com/office/drawing/2014/main" id="{6B103C0B-E1BF-4BF0-9605-7426160F9E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26725" y="9525"/>
              <a:ext cx="1539875" cy="555625"/>
            </a:xfrm>
            <a:custGeom>
              <a:avLst/>
              <a:gdLst/>
              <a:ahLst/>
              <a:cxnLst/>
              <a:rect l="0" t="0" r="r" b="b"/>
              <a:pathLst>
                <a:path w="324" h="117">
                  <a:moveTo>
                    <a:pt x="324" y="117"/>
                  </a:moveTo>
                  <a:cubicBezTo>
                    <a:pt x="223" y="64"/>
                    <a:pt x="107" y="2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 name="Freeform 7">
              <a:extLst>
                <a:ext uri="{FF2B5EF4-FFF2-40B4-BE49-F238E27FC236}">
                  <a16:creationId xmlns:a16="http://schemas.microsoft.com/office/drawing/2014/main" id="{B796B9AB-146B-42B0-B1F4-7EF69C521A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247313" y="5013325"/>
              <a:ext cx="1919288" cy="1830388"/>
            </a:xfrm>
            <a:custGeom>
              <a:avLst/>
              <a:gdLst/>
              <a:ahLst/>
              <a:cxnLst/>
              <a:rect l="0" t="0" r="r" b="b"/>
              <a:pathLst>
                <a:path w="404" h="385">
                  <a:moveTo>
                    <a:pt x="0" y="385"/>
                  </a:moveTo>
                  <a:cubicBezTo>
                    <a:pt x="146" y="272"/>
                    <a:pt x="285" y="142"/>
                    <a:pt x="404"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6" name="Freeform 8">
              <a:extLst>
                <a:ext uri="{FF2B5EF4-FFF2-40B4-BE49-F238E27FC236}">
                  <a16:creationId xmlns:a16="http://schemas.microsoft.com/office/drawing/2014/main" id="{0B8CEE20-F67A-4CFC-88F1-4C942EB62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775" y="0"/>
              <a:ext cx="3676650" cy="6843713"/>
            </a:xfrm>
            <a:custGeom>
              <a:avLst/>
              <a:gdLst/>
              <a:ahLst/>
              <a:cxnLst/>
              <a:rect l="0" t="0" r="r" b="b"/>
              <a:pathLst>
                <a:path w="774" h="1440">
                  <a:moveTo>
                    <a:pt x="774" y="0"/>
                  </a:moveTo>
                  <a:cubicBezTo>
                    <a:pt x="312" y="240"/>
                    <a:pt x="0" y="1034"/>
                    <a:pt x="411" y="144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 name="Freeform 9">
              <a:extLst>
                <a:ext uri="{FF2B5EF4-FFF2-40B4-BE49-F238E27FC236}">
                  <a16:creationId xmlns:a16="http://schemas.microsoft.com/office/drawing/2014/main" id="{6B823E68-E880-4A79-82AD-6088E1DEA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02988" y="9525"/>
              <a:ext cx="963613" cy="366713"/>
            </a:xfrm>
            <a:custGeom>
              <a:avLst/>
              <a:gdLst/>
              <a:ahLst/>
              <a:cxnLst/>
              <a:rect l="0" t="0" r="r" b="b"/>
              <a:pathLst>
                <a:path w="203" h="77">
                  <a:moveTo>
                    <a:pt x="203" y="77"/>
                  </a:moveTo>
                  <a:cubicBezTo>
                    <a:pt x="138" y="46"/>
                    <a:pt x="68" y="2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6" name="Freeform 10">
              <a:extLst>
                <a:ext uri="{FF2B5EF4-FFF2-40B4-BE49-F238E27FC236}">
                  <a16:creationId xmlns:a16="http://schemas.microsoft.com/office/drawing/2014/main" id="{C90FFE78-151B-4C6F-893F-683270602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494963" y="5275263"/>
              <a:ext cx="1666875" cy="1577975"/>
            </a:xfrm>
            <a:custGeom>
              <a:avLst/>
              <a:gdLst/>
              <a:ahLst/>
              <a:cxnLst/>
              <a:rect l="0" t="0" r="r" b="b"/>
              <a:pathLst>
                <a:path w="351" h="332">
                  <a:moveTo>
                    <a:pt x="0" y="332"/>
                  </a:moveTo>
                  <a:cubicBezTo>
                    <a:pt x="125" y="232"/>
                    <a:pt x="245" y="121"/>
                    <a:pt x="351"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37" name="Freeform 11">
              <a:extLst>
                <a:ext uri="{FF2B5EF4-FFF2-40B4-BE49-F238E27FC236}">
                  <a16:creationId xmlns:a16="http://schemas.microsoft.com/office/drawing/2014/main" id="{3A2B9B53-0432-42A0-ACC1-23CCDB118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621088" cy="6843713"/>
            </a:xfrm>
            <a:custGeom>
              <a:avLst/>
              <a:gdLst/>
              <a:ahLst/>
              <a:cxnLst/>
              <a:rect l="0" t="0" r="r" b="b"/>
              <a:pathLst>
                <a:path w="762" h="1440">
                  <a:moveTo>
                    <a:pt x="762" y="0"/>
                  </a:moveTo>
                  <a:cubicBezTo>
                    <a:pt x="308" y="245"/>
                    <a:pt x="0" y="1033"/>
                    <a:pt x="403"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8" name="Freeform 12">
              <a:extLst>
                <a:ext uri="{FF2B5EF4-FFF2-40B4-BE49-F238E27FC236}">
                  <a16:creationId xmlns:a16="http://schemas.microsoft.com/office/drawing/2014/main" id="{142954D5-E17A-4C4B-B575-9D2BE72C6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01438" y="9525"/>
              <a:ext cx="665163" cy="257175"/>
            </a:xfrm>
            <a:custGeom>
              <a:avLst/>
              <a:gdLst/>
              <a:ahLst/>
              <a:cxnLst/>
              <a:rect l="0" t="0" r="r" b="b"/>
              <a:pathLst>
                <a:path w="140" h="54">
                  <a:moveTo>
                    <a:pt x="140" y="54"/>
                  </a:moveTo>
                  <a:cubicBezTo>
                    <a:pt x="95" y="34"/>
                    <a:pt x="48" y="16"/>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9" name="Freeform 13">
              <a:extLst>
                <a:ext uri="{FF2B5EF4-FFF2-40B4-BE49-F238E27FC236}">
                  <a16:creationId xmlns:a16="http://schemas.microsoft.com/office/drawing/2014/main" id="{2317E4B1-5573-4066-895C-2FB759804A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41013" y="5408613"/>
              <a:ext cx="1525588" cy="1435100"/>
            </a:xfrm>
            <a:custGeom>
              <a:avLst/>
              <a:gdLst/>
              <a:ahLst/>
              <a:cxnLst/>
              <a:rect l="0" t="0" r="r" b="b"/>
              <a:pathLst>
                <a:path w="321" h="302">
                  <a:moveTo>
                    <a:pt x="0" y="302"/>
                  </a:moveTo>
                  <a:cubicBezTo>
                    <a:pt x="114" y="210"/>
                    <a:pt x="223" y="109"/>
                    <a:pt x="321"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0" name="Freeform 14">
              <a:extLst>
                <a:ext uri="{FF2B5EF4-FFF2-40B4-BE49-F238E27FC236}">
                  <a16:creationId xmlns:a16="http://schemas.microsoft.com/office/drawing/2014/main" id="{EBA723B4-613D-41FA-93E8-94173C930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1713" y="0"/>
              <a:ext cx="3244850" cy="6843713"/>
            </a:xfrm>
            <a:custGeom>
              <a:avLst/>
              <a:gdLst/>
              <a:ahLst/>
              <a:cxnLst/>
              <a:rect l="0" t="0" r="r" b="b"/>
              <a:pathLst>
                <a:path w="683" h="1440">
                  <a:moveTo>
                    <a:pt x="683" y="0"/>
                  </a:moveTo>
                  <a:cubicBezTo>
                    <a:pt x="258" y="256"/>
                    <a:pt x="0" y="1041"/>
                    <a:pt x="355"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1" name="Freeform 15">
              <a:extLst>
                <a:ext uri="{FF2B5EF4-FFF2-40B4-BE49-F238E27FC236}">
                  <a16:creationId xmlns:a16="http://schemas.microsoft.com/office/drawing/2014/main" id="{D2693AEC-A60D-40B1-87B3-1EF30A56D4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802938" y="5518150"/>
              <a:ext cx="1363663" cy="1325563"/>
            </a:xfrm>
            <a:custGeom>
              <a:avLst/>
              <a:gdLst/>
              <a:ahLst/>
              <a:cxnLst/>
              <a:rect l="0" t="0" r="r" b="b"/>
              <a:pathLst>
                <a:path w="287" h="279">
                  <a:moveTo>
                    <a:pt x="0" y="279"/>
                  </a:moveTo>
                  <a:cubicBezTo>
                    <a:pt x="101" y="193"/>
                    <a:pt x="198" y="100"/>
                    <a:pt x="287"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2" name="Freeform 16">
              <a:extLst>
                <a:ext uri="{FF2B5EF4-FFF2-40B4-BE49-F238E27FC236}">
                  <a16:creationId xmlns:a16="http://schemas.microsoft.com/office/drawing/2014/main" id="{0EFB57B1-129C-4CA5-9513-29226043BF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89000" y="0"/>
              <a:ext cx="3230563" cy="6843713"/>
            </a:xfrm>
            <a:custGeom>
              <a:avLst/>
              <a:gdLst/>
              <a:ahLst/>
              <a:cxnLst/>
              <a:rect l="0" t="0" r="r" b="b"/>
              <a:pathLst>
                <a:path w="680" h="1440">
                  <a:moveTo>
                    <a:pt x="680" y="0"/>
                  </a:moveTo>
                  <a:cubicBezTo>
                    <a:pt x="257" y="265"/>
                    <a:pt x="0" y="1026"/>
                    <a:pt x="337"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3" name="Freeform 17">
              <a:extLst>
                <a:ext uri="{FF2B5EF4-FFF2-40B4-BE49-F238E27FC236}">
                  <a16:creationId xmlns:a16="http://schemas.microsoft.com/office/drawing/2014/main" id="{AC89A1FD-35E1-4574-A439-61C20F457D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979150" y="5694363"/>
              <a:ext cx="1187450" cy="1149350"/>
            </a:xfrm>
            <a:custGeom>
              <a:avLst/>
              <a:gdLst/>
              <a:ahLst/>
              <a:cxnLst/>
              <a:rect l="0" t="0" r="r" b="b"/>
              <a:pathLst>
                <a:path w="250" h="242">
                  <a:moveTo>
                    <a:pt x="0" y="242"/>
                  </a:moveTo>
                  <a:cubicBezTo>
                    <a:pt x="88" y="166"/>
                    <a:pt x="172" y="85"/>
                    <a:pt x="25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4" name="Freeform 18">
              <a:extLst>
                <a:ext uri="{FF2B5EF4-FFF2-40B4-BE49-F238E27FC236}">
                  <a16:creationId xmlns:a16="http://schemas.microsoft.com/office/drawing/2014/main" id="{4D55D1DF-59D8-4B47-87C4-FB3A82689A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84188" y="0"/>
              <a:ext cx="3421063" cy="6843713"/>
            </a:xfrm>
            <a:custGeom>
              <a:avLst/>
              <a:gdLst/>
              <a:ahLst/>
              <a:cxnLst/>
              <a:rect l="0" t="0" r="r" b="b"/>
              <a:pathLst>
                <a:path w="720" h="1440">
                  <a:moveTo>
                    <a:pt x="720" y="0"/>
                  </a:moveTo>
                  <a:cubicBezTo>
                    <a:pt x="316" y="282"/>
                    <a:pt x="0" y="1018"/>
                    <a:pt x="362"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5" name="Freeform 19">
              <a:extLst>
                <a:ext uri="{FF2B5EF4-FFF2-40B4-BE49-F238E27FC236}">
                  <a16:creationId xmlns:a16="http://schemas.microsoft.com/office/drawing/2014/main" id="{F99FF32E-3548-4B4D-894E-B3A06C12A7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87125" y="6049963"/>
              <a:ext cx="879475" cy="793750"/>
            </a:xfrm>
            <a:custGeom>
              <a:avLst/>
              <a:gdLst/>
              <a:ahLst/>
              <a:cxnLst/>
              <a:rect l="0" t="0" r="r" b="b"/>
              <a:pathLst>
                <a:path w="185" h="167">
                  <a:moveTo>
                    <a:pt x="0" y="167"/>
                  </a:moveTo>
                  <a:cubicBezTo>
                    <a:pt x="63" y="114"/>
                    <a:pt x="125" y="58"/>
                    <a:pt x="185"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6" name="Freeform 20">
              <a:extLst>
                <a:ext uri="{FF2B5EF4-FFF2-40B4-BE49-F238E27FC236}">
                  <a16:creationId xmlns:a16="http://schemas.microsoft.com/office/drawing/2014/main" id="{5005D0D4-EFA9-4355-BA9B-A7B46F94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8488" y="0"/>
              <a:ext cx="2717800" cy="6843713"/>
            </a:xfrm>
            <a:custGeom>
              <a:avLst/>
              <a:gdLst/>
              <a:ahLst/>
              <a:cxnLst/>
              <a:rect l="0" t="0" r="r" b="b"/>
              <a:pathLst>
                <a:path w="572" h="1440">
                  <a:moveTo>
                    <a:pt x="572" y="0"/>
                  </a:moveTo>
                  <a:cubicBezTo>
                    <a:pt x="213" y="320"/>
                    <a:pt x="0" y="979"/>
                    <a:pt x="164" y="144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27" name="Freeform 21">
              <a:extLst>
                <a:ext uri="{FF2B5EF4-FFF2-40B4-BE49-F238E27FC236}">
                  <a16:creationId xmlns:a16="http://schemas.microsoft.com/office/drawing/2014/main" id="{6350B02F-5937-44B9-83F4-9C970BE96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61938" y="0"/>
              <a:ext cx="2944813" cy="6843713"/>
            </a:xfrm>
            <a:custGeom>
              <a:avLst/>
              <a:gdLst/>
              <a:ahLst/>
              <a:cxnLst/>
              <a:rect l="0" t="0" r="r" b="b"/>
              <a:pathLst>
                <a:path w="620" h="1440">
                  <a:moveTo>
                    <a:pt x="620" y="0"/>
                  </a:moveTo>
                  <a:cubicBezTo>
                    <a:pt x="248" y="325"/>
                    <a:pt x="0" y="960"/>
                    <a:pt x="186" y="1440"/>
                  </a:cubicBezTo>
                </a:path>
              </a:pathLst>
            </a:custGeom>
            <a:noFill/>
            <a:ln w="9525" cap="flat">
              <a:solidFill>
                <a:schemeClr val="bg1">
                  <a:alpha val="35000"/>
                </a:schemeClr>
              </a:solidFill>
              <a:prstDash val="lgDash"/>
              <a:miter lim="800000"/>
              <a:headEnd/>
              <a:tailEnd/>
            </a:ln>
            <a:extLst>
              <a:ext uri="{909E8E84-426E-40DD-AFC4-6F175D3DCCD1}">
                <a14:hiddenFill xmlns:a14="http://schemas.microsoft.com/office/drawing/2010/main">
                  <a:solidFill>
                    <a:srgbClr val="FFFFFF"/>
                  </a:solidFill>
                </a14:hiddenFill>
              </a:ext>
            </a:extLst>
          </p:spPr>
        </p:sp>
        <p:sp>
          <p:nvSpPr>
            <p:cNvPr id="28" name="Freeform 22">
              <a:extLst>
                <a:ext uri="{FF2B5EF4-FFF2-40B4-BE49-F238E27FC236}">
                  <a16:creationId xmlns:a16="http://schemas.microsoft.com/office/drawing/2014/main" id="{F21A245F-C10F-495E-BD0E-CE576C7F0D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17513" y="0"/>
              <a:ext cx="2403475" cy="6843713"/>
            </a:xfrm>
            <a:custGeom>
              <a:avLst/>
              <a:gdLst/>
              <a:ahLst/>
              <a:cxnLst/>
              <a:rect l="0" t="0" r="r" b="b"/>
              <a:pathLst>
                <a:path w="506" h="1440">
                  <a:moveTo>
                    <a:pt x="506" y="0"/>
                  </a:moveTo>
                  <a:cubicBezTo>
                    <a:pt x="109" y="356"/>
                    <a:pt x="0" y="943"/>
                    <a:pt x="171" y="144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29" name="Freeform 23">
              <a:extLst>
                <a:ext uri="{FF2B5EF4-FFF2-40B4-BE49-F238E27FC236}">
                  <a16:creationId xmlns:a16="http://schemas.microsoft.com/office/drawing/2014/main" id="{6F524856-7B56-403B-B504-044710FD54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9525"/>
              <a:ext cx="1771650" cy="3198813"/>
            </a:xfrm>
            <a:custGeom>
              <a:avLst/>
              <a:gdLst/>
              <a:ahLst/>
              <a:cxnLst/>
              <a:rect l="0" t="0" r="r" b="b"/>
              <a:pathLst>
                <a:path w="373" h="673">
                  <a:moveTo>
                    <a:pt x="373" y="0"/>
                  </a:moveTo>
                  <a:cubicBezTo>
                    <a:pt x="175" y="183"/>
                    <a:pt x="51" y="409"/>
                    <a:pt x="0" y="67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0" name="Freeform 24">
              <a:extLst>
                <a:ext uri="{FF2B5EF4-FFF2-40B4-BE49-F238E27FC236}">
                  <a16:creationId xmlns:a16="http://schemas.microsoft.com/office/drawing/2014/main" id="{4E6D29BC-894B-4228-9F3F-92037EA396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6016625"/>
              <a:ext cx="214313" cy="827088"/>
            </a:xfrm>
            <a:custGeom>
              <a:avLst/>
              <a:gdLst/>
              <a:ahLst/>
              <a:cxnLst/>
              <a:rect l="0" t="0" r="r" b="b"/>
              <a:pathLst>
                <a:path w="45" h="174">
                  <a:moveTo>
                    <a:pt x="0" y="0"/>
                  </a:moveTo>
                  <a:cubicBezTo>
                    <a:pt x="11" y="59"/>
                    <a:pt x="26" y="118"/>
                    <a:pt x="45" y="174"/>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31" name="Freeform 25">
              <a:extLst>
                <a:ext uri="{FF2B5EF4-FFF2-40B4-BE49-F238E27FC236}">
                  <a16:creationId xmlns:a16="http://schemas.microsoft.com/office/drawing/2014/main" id="{E03B2DC6-DF02-45CB-AC7C-6EBBD359C3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0"/>
              <a:ext cx="1562100" cy="2228850"/>
            </a:xfrm>
            <a:custGeom>
              <a:avLst/>
              <a:gdLst/>
              <a:ahLst/>
              <a:cxnLst/>
              <a:rect l="0" t="0" r="r" b="b"/>
              <a:pathLst>
                <a:path w="329" h="469">
                  <a:moveTo>
                    <a:pt x="329" y="0"/>
                  </a:moveTo>
                  <a:cubicBezTo>
                    <a:pt x="189" y="133"/>
                    <a:pt x="69" y="288"/>
                    <a:pt x="0" y="46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sp useBgFill="1">
        <p:nvSpPr>
          <p:cNvPr id="33" name="Rectangle 32">
            <a:extLst>
              <a:ext uri="{FF2B5EF4-FFF2-40B4-BE49-F238E27FC236}">
                <a16:creationId xmlns:a16="http://schemas.microsoft.com/office/drawing/2014/main" id="{700D0C16-8549-4373-8B7C-3555082CEA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23664" y="0"/>
            <a:ext cx="10268336" cy="68692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383DF-4191-1044-87D1-7AC06280E0A2}"/>
              </a:ext>
            </a:extLst>
          </p:cNvPr>
          <p:cNvSpPr>
            <a:spLocks noGrp="1"/>
          </p:cNvSpPr>
          <p:nvPr>
            <p:ph type="title"/>
          </p:nvPr>
        </p:nvSpPr>
        <p:spPr>
          <a:xfrm>
            <a:off x="2880360" y="841248"/>
            <a:ext cx="6227064" cy="1234440"/>
          </a:xfrm>
        </p:spPr>
        <p:txBody>
          <a:bodyPr anchor="t">
            <a:normAutofit/>
          </a:bodyPr>
          <a:lstStyle/>
          <a:p>
            <a:r>
              <a:rPr lang="en-US" sz="4000" dirty="0">
                <a:solidFill>
                  <a:schemeClr val="accent1"/>
                </a:solidFill>
              </a:rPr>
              <a:t>Strategic Plan </a:t>
            </a:r>
          </a:p>
        </p:txBody>
      </p:sp>
      <p:sp>
        <p:nvSpPr>
          <p:cNvPr id="35" name="Isosceles Triangle 34">
            <a:extLst>
              <a:ext uri="{FF2B5EF4-FFF2-40B4-BE49-F238E27FC236}">
                <a16:creationId xmlns:a16="http://schemas.microsoft.com/office/drawing/2014/main" id="{C7341777-0F86-4E1E-A07F-2076F00D04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797903" y="954813"/>
            <a:ext cx="300774" cy="259288"/>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87E7E948-157F-D249-B7B4-487C65AD926F}"/>
              </a:ext>
            </a:extLst>
          </p:cNvPr>
          <p:cNvSpPr>
            <a:spLocks noGrp="1"/>
          </p:cNvSpPr>
          <p:nvPr>
            <p:ph idx="1"/>
          </p:nvPr>
        </p:nvSpPr>
        <p:spPr>
          <a:xfrm>
            <a:off x="2880360" y="2249424"/>
            <a:ext cx="6227064" cy="3803904"/>
          </a:xfrm>
        </p:spPr>
        <p:txBody>
          <a:bodyPr>
            <a:normAutofit/>
          </a:bodyPr>
          <a:lstStyle/>
          <a:p>
            <a:pPr lvl="0"/>
            <a:r>
              <a:rPr lang="en-US" sz="1600" dirty="0"/>
              <a:t>Expand the depth and intentionality of campus and community partnerships and cement the library's role in supporting an anchor institution.</a:t>
            </a:r>
          </a:p>
          <a:p>
            <a:pPr lvl="0"/>
            <a:r>
              <a:rPr lang="en-US" sz="1600" dirty="0"/>
              <a:t>Strengthen relationships with various offices in Student Affairs including the Counseling Center, Career Center, etc.</a:t>
            </a:r>
          </a:p>
          <a:p>
            <a:pPr lvl="0"/>
            <a:r>
              <a:rPr lang="en-US" sz="1600" dirty="0"/>
              <a:t>Make course materials more affordable by purchasing textbooks, creating web list of library-owned textbooks, and offering consultation on low- and no-cost alternatives to faculty.</a:t>
            </a:r>
          </a:p>
          <a:p>
            <a:pPr lvl="0"/>
            <a:r>
              <a:rPr lang="en-US" sz="1600" dirty="0"/>
              <a:t>Provide engaging student assistant and volunteer experiences.</a:t>
            </a:r>
          </a:p>
          <a:p>
            <a:pPr lvl="0"/>
            <a:r>
              <a:rPr lang="en-US" sz="1600" dirty="0"/>
              <a:t>Implement a culture of assessment with routinized assessment of library work.</a:t>
            </a:r>
          </a:p>
        </p:txBody>
      </p:sp>
    </p:spTree>
    <p:extLst>
      <p:ext uri="{BB962C8B-B14F-4D97-AF65-F5344CB8AC3E}">
        <p14:creationId xmlns:p14="http://schemas.microsoft.com/office/powerpoint/2010/main" val="3740126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 portrait of Ruth Wilson Gilmore at a podium with her arms up in action.">
            <a:extLst>
              <a:ext uri="{FF2B5EF4-FFF2-40B4-BE49-F238E27FC236}">
                <a16:creationId xmlns:a16="http://schemas.microsoft.com/office/drawing/2014/main" id="{A53C7013-B1C8-A147-964F-C7B68A702CDB}"/>
              </a:ext>
            </a:extLst>
          </p:cNvPr>
          <p:cNvPicPr>
            <a:picLocks noGrp="1" noChangeAspect="1"/>
          </p:cNvPicPr>
          <p:nvPr>
            <p:ph type="pic" idx="1"/>
          </p:nvPr>
        </p:nvPicPr>
        <p:blipFill rotWithShape="1">
          <a:blip r:embed="rId3"/>
          <a:srcRect r="6237"/>
          <a:stretch/>
        </p:blipFill>
        <p:spPr>
          <a:xfrm>
            <a:off x="1" y="10"/>
            <a:ext cx="9669642" cy="6857990"/>
          </a:xfrm>
          <a:prstGeom prst="rect">
            <a:avLst/>
          </a:prstGeom>
        </p:spPr>
      </p:pic>
      <p:sp>
        <p:nvSpPr>
          <p:cNvPr id="18" name="Rectangle 17">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a:xfrm>
            <a:off x="7531610" y="365125"/>
            <a:ext cx="3822189" cy="1899912"/>
          </a:xfrm>
        </p:spPr>
        <p:txBody>
          <a:bodyPr vert="horz" lIns="91440" tIns="45720" rIns="91440" bIns="45720" rtlCol="0" anchor="ctr">
            <a:normAutofit/>
          </a:bodyPr>
          <a:lstStyle/>
          <a:p>
            <a:r>
              <a:rPr lang="en-US" sz="4000"/>
              <a:t>Ruth Wilson Gilmore</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type="body" sz="half" idx="2"/>
          </p:nvPr>
        </p:nvSpPr>
        <p:spPr>
          <a:xfrm>
            <a:off x="7531610" y="2434201"/>
            <a:ext cx="3822189" cy="3742762"/>
          </a:xfrm>
        </p:spPr>
        <p:txBody>
          <a:bodyPr vert="horz" lIns="91440" tIns="45720" rIns="91440" bIns="45720" rtlCol="0">
            <a:normAutofit/>
          </a:bodyPr>
          <a:lstStyle/>
          <a:p>
            <a:pPr indent="-228600">
              <a:buFont typeface="Arial" panose="020B0604020202020204" pitchFamily="34" charset="0"/>
              <a:buChar char="•"/>
            </a:pPr>
            <a:r>
              <a:rPr lang="en-US" sz="2000"/>
              <a:t>“Sit on committees that make decisions, not committees that make reports”</a:t>
            </a:r>
          </a:p>
          <a:p>
            <a:pPr indent="-228600">
              <a:buFont typeface="Arial" panose="020B0604020202020204" pitchFamily="34" charset="0"/>
              <a:buChar char="•"/>
            </a:pPr>
            <a:endParaRPr lang="en-US" sz="2000"/>
          </a:p>
          <a:p>
            <a:pPr indent="-228600">
              <a:buFont typeface="Arial" panose="020B0604020202020204" pitchFamily="34" charset="0"/>
              <a:buChar char="•"/>
            </a:pPr>
            <a:r>
              <a:rPr lang="en-US" sz="2000"/>
              <a:t>Photo by Stephan Röhl, </a:t>
            </a:r>
            <a:r>
              <a:rPr lang="en-US" sz="2000">
                <a:hlinkClick r:id="rId4"/>
              </a:rPr>
              <a:t>CC BY-SA 2.0</a:t>
            </a:r>
            <a:r>
              <a:rPr lang="en-US" sz="2000"/>
              <a:t> via Wikimedia Commons</a:t>
            </a:r>
          </a:p>
        </p:txBody>
      </p:sp>
    </p:spTree>
    <p:extLst>
      <p:ext uri="{BB962C8B-B14F-4D97-AF65-F5344CB8AC3E}">
        <p14:creationId xmlns:p14="http://schemas.microsoft.com/office/powerpoint/2010/main" val="2229963253"/>
      </p:ext>
    </p:extLst>
  </p:cSld>
  <p:clrMapOvr>
    <a:masterClrMapping/>
  </p:clrMapOvr>
</p:sld>
</file>

<file path=ppt/theme/theme1.xml><?xml version="1.0" encoding="utf-8"?>
<a:theme xmlns:a="http://schemas.openxmlformats.org/drawingml/2006/main" name="Office Theme">
  <a:themeElements>
    <a:clrScheme name="My Theme">
      <a:dk1>
        <a:srgbClr val="000000"/>
      </a:dk1>
      <a:lt1>
        <a:srgbClr val="FFFFFF"/>
      </a:lt1>
      <a:dk2>
        <a:srgbClr val="44546A"/>
      </a:dk2>
      <a:lt2>
        <a:srgbClr val="D1C2D5"/>
      </a:lt2>
      <a:accent1>
        <a:srgbClr val="D1C2D5"/>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My Theme">
      <a:dk1>
        <a:srgbClr val="000000"/>
      </a:dk1>
      <a:lt1>
        <a:srgbClr val="FFFFFF"/>
      </a:lt1>
      <a:dk2>
        <a:srgbClr val="44546A"/>
      </a:dk2>
      <a:lt2>
        <a:srgbClr val="D1C2D5"/>
      </a:lt2>
      <a:accent1>
        <a:srgbClr val="D1C2D5"/>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7591</TotalTime>
  <Words>1186</Words>
  <Application>Microsoft Macintosh PowerPoint</Application>
  <PresentationFormat>Widescreen</PresentationFormat>
  <Paragraphs>131</Paragraphs>
  <Slides>26</Slides>
  <Notes>15</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Arial</vt:lpstr>
      <vt:lpstr>Calibri</vt:lpstr>
      <vt:lpstr>Calibri Light</vt:lpstr>
      <vt:lpstr>Constantia</vt:lpstr>
      <vt:lpstr>Office Theme</vt:lpstr>
      <vt:lpstr>1_Office Theme</vt:lpstr>
      <vt:lpstr>A Vision to Expand, Promote, and Assess Teaching &amp; Learning </vt:lpstr>
      <vt:lpstr>Introduction</vt:lpstr>
      <vt:lpstr>Agenda</vt:lpstr>
      <vt:lpstr>Background Information &amp; Considerations</vt:lpstr>
      <vt:lpstr>Prompt</vt:lpstr>
      <vt:lpstr>Anti-Racism Statement</vt:lpstr>
      <vt:lpstr>Strategic Plan </vt:lpstr>
      <vt:lpstr>Strategic Plan </vt:lpstr>
      <vt:lpstr>Ruth Wilson Gilmore</vt:lpstr>
      <vt:lpstr>An Immodest Proposal</vt:lpstr>
      <vt:lpstr>Learner- &amp; User-Centered Design</vt:lpstr>
      <vt:lpstr>Library Advisory/Advocacy Board</vt:lpstr>
      <vt:lpstr>Learner-Centered Design &amp; Universal Design</vt:lpstr>
      <vt:lpstr>Delivery, Scalability,  Efficiency, Reusability</vt:lpstr>
      <vt:lpstr>Asynchronous &amp; Synchronous Delivery</vt:lpstr>
      <vt:lpstr>Scalable Instruction</vt:lpstr>
      <vt:lpstr>Authentic Assessment</vt:lpstr>
      <vt:lpstr>Assessment as Care </vt:lpstr>
      <vt:lpstr>Programmatic and Sustainable Assessment</vt:lpstr>
      <vt:lpstr>Innovation &amp; Change Management</vt:lpstr>
      <vt:lpstr>Some Ideas</vt:lpstr>
      <vt:lpstr>Accessible &amp; Anti-Racist Pedagogy</vt:lpstr>
      <vt:lpstr>Wrapping Up</vt:lpstr>
      <vt:lpstr>Some of my DEIA Work</vt:lpstr>
      <vt:lpstr>Bibliography</vt:lpstr>
      <vt:lpstr>Contact 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Vision to Expand, Promote, and Assess Teaching &amp; Learning</dc:title>
  <dc:subject/>
  <dc:creator>Matthew Johnson</dc:creator>
  <cp:keywords/>
  <dc:description/>
  <cp:lastModifiedBy>Johnson, Matthew</cp:lastModifiedBy>
  <cp:revision>64</cp:revision>
  <dcterms:created xsi:type="dcterms:W3CDTF">2019-01-07T21:32:22Z</dcterms:created>
  <dcterms:modified xsi:type="dcterms:W3CDTF">2021-12-01T14:42:42Z</dcterms:modified>
  <cp:category/>
</cp:coreProperties>
</file>